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0" r:id="rId3"/>
    <p:sldId id="269" r:id="rId4"/>
    <p:sldId id="268" r:id="rId5"/>
    <p:sldId id="262" r:id="rId6"/>
    <p:sldId id="257" r:id="rId7"/>
    <p:sldId id="261" r:id="rId8"/>
    <p:sldId id="264" r:id="rId9"/>
    <p:sldId id="263" r:id="rId10"/>
    <p:sldId id="258" r:id="rId11"/>
    <p:sldId id="265" r:id="rId12"/>
    <p:sldId id="259"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A3F9EF-1C9F-4AE6-8C65-3872FFD819C2}" type="datetimeFigureOut">
              <a:rPr lang="en-US" smtClean="0"/>
              <a:t>7/16/2018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89203B-D518-412C-90B2-3A8CA35752BE}" type="slidenum">
              <a:rPr lang="en-US" smtClean="0"/>
              <a:t>‹#›</a:t>
            </a:fld>
            <a:endParaRPr lang="en-US"/>
          </a:p>
        </p:txBody>
      </p:sp>
    </p:spTree>
    <p:extLst>
      <p:ext uri="{BB962C8B-B14F-4D97-AF65-F5344CB8AC3E}">
        <p14:creationId xmlns:p14="http://schemas.microsoft.com/office/powerpoint/2010/main" val="978111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3F65D-0091-45CE-BF6D-C15DC9DC26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41F963-D3AC-4346-AC52-F66E541E9E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D67EA3-2EC8-4D94-A318-6F831F2866D5}"/>
              </a:ext>
            </a:extLst>
          </p:cNvPr>
          <p:cNvSpPr>
            <a:spLocks noGrp="1"/>
          </p:cNvSpPr>
          <p:nvPr>
            <p:ph type="dt" sz="half" idx="10"/>
          </p:nvPr>
        </p:nvSpPr>
        <p:spPr/>
        <p:txBody>
          <a:bodyPr/>
          <a:lstStyle/>
          <a:p>
            <a:fld id="{C66AE1A1-07C9-461C-B7AD-722709A1E0E4}" type="datetime1">
              <a:rPr lang="en-US" smtClean="0"/>
              <a:t>7/16/2018</a:t>
            </a:fld>
            <a:endParaRPr lang="en-US"/>
          </a:p>
        </p:txBody>
      </p:sp>
      <p:sp>
        <p:nvSpPr>
          <p:cNvPr id="5" name="Footer Placeholder 4">
            <a:extLst>
              <a:ext uri="{FF2B5EF4-FFF2-40B4-BE49-F238E27FC236}">
                <a16:creationId xmlns:a16="http://schemas.microsoft.com/office/drawing/2014/main" id="{C173FBA6-495A-4D60-BB35-0B18162EE6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FD0DE8-D5AB-4F47-89B4-43782B2F1D71}"/>
              </a:ext>
            </a:extLst>
          </p:cNvPr>
          <p:cNvSpPr>
            <a:spLocks noGrp="1"/>
          </p:cNvSpPr>
          <p:nvPr>
            <p:ph type="sldNum" sz="quarter" idx="12"/>
          </p:nvPr>
        </p:nvSpPr>
        <p:spPr/>
        <p:txBody>
          <a:bodyPr/>
          <a:lstStyle/>
          <a:p>
            <a:fld id="{6DDD8EDC-D146-40AF-98BE-C458D57F4A8E}" type="slidenum">
              <a:rPr lang="en-US" smtClean="0"/>
              <a:t>‹#›</a:t>
            </a:fld>
            <a:endParaRPr lang="en-US"/>
          </a:p>
        </p:txBody>
      </p:sp>
    </p:spTree>
    <p:extLst>
      <p:ext uri="{BB962C8B-B14F-4D97-AF65-F5344CB8AC3E}">
        <p14:creationId xmlns:p14="http://schemas.microsoft.com/office/powerpoint/2010/main" val="19146773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E97C0-317B-414A-9D1B-0DA212A57A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E699CE-05F0-488A-A117-969B960229E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7EE2C4-D571-4A54-857F-7CDF52D99753}"/>
              </a:ext>
            </a:extLst>
          </p:cNvPr>
          <p:cNvSpPr>
            <a:spLocks noGrp="1"/>
          </p:cNvSpPr>
          <p:nvPr>
            <p:ph type="dt" sz="half" idx="10"/>
          </p:nvPr>
        </p:nvSpPr>
        <p:spPr/>
        <p:txBody>
          <a:bodyPr/>
          <a:lstStyle/>
          <a:p>
            <a:fld id="{2AE10AAA-7600-4C00-A009-69543AF8C5D4}" type="datetime1">
              <a:rPr lang="en-US" smtClean="0"/>
              <a:t>7/16/2018</a:t>
            </a:fld>
            <a:endParaRPr lang="en-US"/>
          </a:p>
        </p:txBody>
      </p:sp>
      <p:sp>
        <p:nvSpPr>
          <p:cNvPr id="5" name="Footer Placeholder 4">
            <a:extLst>
              <a:ext uri="{FF2B5EF4-FFF2-40B4-BE49-F238E27FC236}">
                <a16:creationId xmlns:a16="http://schemas.microsoft.com/office/drawing/2014/main" id="{C446A1F8-E65E-4E92-84FC-D7971BE185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5834E3-04F9-4C25-A36B-1B576AFB19C0}"/>
              </a:ext>
            </a:extLst>
          </p:cNvPr>
          <p:cNvSpPr>
            <a:spLocks noGrp="1"/>
          </p:cNvSpPr>
          <p:nvPr>
            <p:ph type="sldNum" sz="quarter" idx="12"/>
          </p:nvPr>
        </p:nvSpPr>
        <p:spPr/>
        <p:txBody>
          <a:bodyPr/>
          <a:lstStyle/>
          <a:p>
            <a:fld id="{6DDD8EDC-D146-40AF-98BE-C458D57F4A8E}" type="slidenum">
              <a:rPr lang="en-US" smtClean="0"/>
              <a:t>‹#›</a:t>
            </a:fld>
            <a:endParaRPr lang="en-US"/>
          </a:p>
        </p:txBody>
      </p:sp>
    </p:spTree>
    <p:extLst>
      <p:ext uri="{BB962C8B-B14F-4D97-AF65-F5344CB8AC3E}">
        <p14:creationId xmlns:p14="http://schemas.microsoft.com/office/powerpoint/2010/main" val="13918222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32661F-1808-43A3-9D6B-8C4A2FBD8F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1210C24-78B7-4CE7-A1AF-ECC0FD3C9D1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6A12AB-48BE-4D16-B066-9BFF05FBBD7E}"/>
              </a:ext>
            </a:extLst>
          </p:cNvPr>
          <p:cNvSpPr>
            <a:spLocks noGrp="1"/>
          </p:cNvSpPr>
          <p:nvPr>
            <p:ph type="dt" sz="half" idx="10"/>
          </p:nvPr>
        </p:nvSpPr>
        <p:spPr/>
        <p:txBody>
          <a:bodyPr/>
          <a:lstStyle/>
          <a:p>
            <a:fld id="{C41CC587-763B-40CB-AB39-06AC745D9558}" type="datetime1">
              <a:rPr lang="en-US" smtClean="0"/>
              <a:t>7/16/2018</a:t>
            </a:fld>
            <a:endParaRPr lang="en-US"/>
          </a:p>
        </p:txBody>
      </p:sp>
      <p:sp>
        <p:nvSpPr>
          <p:cNvPr id="5" name="Footer Placeholder 4">
            <a:extLst>
              <a:ext uri="{FF2B5EF4-FFF2-40B4-BE49-F238E27FC236}">
                <a16:creationId xmlns:a16="http://schemas.microsoft.com/office/drawing/2014/main" id="{FD29E0AF-36ED-41BB-9BFE-0C184F41F2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BE44D6-FF89-43F1-AE34-14982DA01296}"/>
              </a:ext>
            </a:extLst>
          </p:cNvPr>
          <p:cNvSpPr>
            <a:spLocks noGrp="1"/>
          </p:cNvSpPr>
          <p:nvPr>
            <p:ph type="sldNum" sz="quarter" idx="12"/>
          </p:nvPr>
        </p:nvSpPr>
        <p:spPr/>
        <p:txBody>
          <a:bodyPr/>
          <a:lstStyle/>
          <a:p>
            <a:fld id="{6DDD8EDC-D146-40AF-98BE-C458D57F4A8E}" type="slidenum">
              <a:rPr lang="en-US" smtClean="0"/>
              <a:t>‹#›</a:t>
            </a:fld>
            <a:endParaRPr lang="en-US"/>
          </a:p>
        </p:txBody>
      </p:sp>
    </p:spTree>
    <p:extLst>
      <p:ext uri="{BB962C8B-B14F-4D97-AF65-F5344CB8AC3E}">
        <p14:creationId xmlns:p14="http://schemas.microsoft.com/office/powerpoint/2010/main" val="36005699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C9A45-6018-488C-830A-8E5ADF6873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91943B-063A-402B-91E9-2E4DD2300C3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5BB008-C7B9-4AD7-B55F-93989EE6DF83}"/>
              </a:ext>
            </a:extLst>
          </p:cNvPr>
          <p:cNvSpPr>
            <a:spLocks noGrp="1"/>
          </p:cNvSpPr>
          <p:nvPr>
            <p:ph type="dt" sz="half" idx="10"/>
          </p:nvPr>
        </p:nvSpPr>
        <p:spPr/>
        <p:txBody>
          <a:bodyPr/>
          <a:lstStyle/>
          <a:p>
            <a:fld id="{81006300-C8FC-4C2B-8FDD-329B280313A5}" type="datetime1">
              <a:rPr lang="en-US" smtClean="0"/>
              <a:t>7/16/2018</a:t>
            </a:fld>
            <a:endParaRPr lang="en-US"/>
          </a:p>
        </p:txBody>
      </p:sp>
      <p:sp>
        <p:nvSpPr>
          <p:cNvPr id="5" name="Footer Placeholder 4">
            <a:extLst>
              <a:ext uri="{FF2B5EF4-FFF2-40B4-BE49-F238E27FC236}">
                <a16:creationId xmlns:a16="http://schemas.microsoft.com/office/drawing/2014/main" id="{2C7ADAD5-8D85-4E6E-9A62-8D01313DEC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4821B0-B42E-405B-ADB0-7B920318CD49}"/>
              </a:ext>
            </a:extLst>
          </p:cNvPr>
          <p:cNvSpPr>
            <a:spLocks noGrp="1"/>
          </p:cNvSpPr>
          <p:nvPr>
            <p:ph type="sldNum" sz="quarter" idx="12"/>
          </p:nvPr>
        </p:nvSpPr>
        <p:spPr/>
        <p:txBody>
          <a:bodyPr/>
          <a:lstStyle/>
          <a:p>
            <a:fld id="{6DDD8EDC-D146-40AF-98BE-C458D57F4A8E}" type="slidenum">
              <a:rPr lang="en-US" smtClean="0"/>
              <a:t>‹#›</a:t>
            </a:fld>
            <a:endParaRPr lang="en-US"/>
          </a:p>
        </p:txBody>
      </p:sp>
    </p:spTree>
    <p:extLst>
      <p:ext uri="{BB962C8B-B14F-4D97-AF65-F5344CB8AC3E}">
        <p14:creationId xmlns:p14="http://schemas.microsoft.com/office/powerpoint/2010/main" val="25089387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A4539-8433-4C30-BD05-32799E0A84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C91DD2-DE6A-4AA5-9D25-8F1C92B973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81FAF8F-DACE-4445-9FC9-BA4FDB553FFC}"/>
              </a:ext>
            </a:extLst>
          </p:cNvPr>
          <p:cNvSpPr>
            <a:spLocks noGrp="1"/>
          </p:cNvSpPr>
          <p:nvPr>
            <p:ph type="dt" sz="half" idx="10"/>
          </p:nvPr>
        </p:nvSpPr>
        <p:spPr/>
        <p:txBody>
          <a:bodyPr/>
          <a:lstStyle/>
          <a:p>
            <a:fld id="{077E0498-8C96-4987-BA07-D1B33C29F1CB}" type="datetime1">
              <a:rPr lang="en-US" smtClean="0"/>
              <a:t>7/16/2018</a:t>
            </a:fld>
            <a:endParaRPr lang="en-US"/>
          </a:p>
        </p:txBody>
      </p:sp>
      <p:sp>
        <p:nvSpPr>
          <p:cNvPr id="5" name="Footer Placeholder 4">
            <a:extLst>
              <a:ext uri="{FF2B5EF4-FFF2-40B4-BE49-F238E27FC236}">
                <a16:creationId xmlns:a16="http://schemas.microsoft.com/office/drawing/2014/main" id="{6DA830AD-8F41-4965-B51E-A96A31DD53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CEF9E-A8DC-4700-83DE-64EF1F0CA3F9}"/>
              </a:ext>
            </a:extLst>
          </p:cNvPr>
          <p:cNvSpPr>
            <a:spLocks noGrp="1"/>
          </p:cNvSpPr>
          <p:nvPr>
            <p:ph type="sldNum" sz="quarter" idx="12"/>
          </p:nvPr>
        </p:nvSpPr>
        <p:spPr/>
        <p:txBody>
          <a:bodyPr/>
          <a:lstStyle/>
          <a:p>
            <a:fld id="{6DDD8EDC-D146-40AF-98BE-C458D57F4A8E}" type="slidenum">
              <a:rPr lang="en-US" smtClean="0"/>
              <a:t>‹#›</a:t>
            </a:fld>
            <a:endParaRPr lang="en-US"/>
          </a:p>
        </p:txBody>
      </p:sp>
    </p:spTree>
    <p:extLst>
      <p:ext uri="{BB962C8B-B14F-4D97-AF65-F5344CB8AC3E}">
        <p14:creationId xmlns:p14="http://schemas.microsoft.com/office/powerpoint/2010/main" val="24256173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CFAA3-9D25-46D5-AC7B-BF7E680EF6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C513DF-532E-4ABE-B75F-42720BE0BA5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67FC2C-0E41-40C0-836B-18992C6AB10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E98A66-C9D7-46B1-B9FB-CAA88C64BAFE}"/>
              </a:ext>
            </a:extLst>
          </p:cNvPr>
          <p:cNvSpPr>
            <a:spLocks noGrp="1"/>
          </p:cNvSpPr>
          <p:nvPr>
            <p:ph type="dt" sz="half" idx="10"/>
          </p:nvPr>
        </p:nvSpPr>
        <p:spPr/>
        <p:txBody>
          <a:bodyPr/>
          <a:lstStyle/>
          <a:p>
            <a:fld id="{67EF3525-D7E2-4934-9D0F-D51B7E3C65BD}" type="datetime1">
              <a:rPr lang="en-US" smtClean="0"/>
              <a:t>7/16/2018</a:t>
            </a:fld>
            <a:endParaRPr lang="en-US"/>
          </a:p>
        </p:txBody>
      </p:sp>
      <p:sp>
        <p:nvSpPr>
          <p:cNvPr id="6" name="Footer Placeholder 5">
            <a:extLst>
              <a:ext uri="{FF2B5EF4-FFF2-40B4-BE49-F238E27FC236}">
                <a16:creationId xmlns:a16="http://schemas.microsoft.com/office/drawing/2014/main" id="{E62BAB81-DE55-4DC8-92D8-A526B0F247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25DC6E-3EA5-487E-B8D6-6A6DC4E4B60C}"/>
              </a:ext>
            </a:extLst>
          </p:cNvPr>
          <p:cNvSpPr>
            <a:spLocks noGrp="1"/>
          </p:cNvSpPr>
          <p:nvPr>
            <p:ph type="sldNum" sz="quarter" idx="12"/>
          </p:nvPr>
        </p:nvSpPr>
        <p:spPr/>
        <p:txBody>
          <a:bodyPr/>
          <a:lstStyle/>
          <a:p>
            <a:fld id="{6DDD8EDC-D146-40AF-98BE-C458D57F4A8E}" type="slidenum">
              <a:rPr lang="en-US" smtClean="0"/>
              <a:t>‹#›</a:t>
            </a:fld>
            <a:endParaRPr lang="en-US"/>
          </a:p>
        </p:txBody>
      </p:sp>
    </p:spTree>
    <p:extLst>
      <p:ext uri="{BB962C8B-B14F-4D97-AF65-F5344CB8AC3E}">
        <p14:creationId xmlns:p14="http://schemas.microsoft.com/office/powerpoint/2010/main" val="9882612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F7B2A-DE66-4873-89F9-DDD37FB9D6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52243C-171F-48B6-B9FB-9971CD0B86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A2D8D5F-B270-4AFC-BFB3-3F89711E1D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7A54EC-027E-43A0-8AB7-5AC197329C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B9DB6D0-0168-417A-804E-BE1973E759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63DB97-6047-4F70-AD39-01C468DC90FA}"/>
              </a:ext>
            </a:extLst>
          </p:cNvPr>
          <p:cNvSpPr>
            <a:spLocks noGrp="1"/>
          </p:cNvSpPr>
          <p:nvPr>
            <p:ph type="dt" sz="half" idx="10"/>
          </p:nvPr>
        </p:nvSpPr>
        <p:spPr/>
        <p:txBody>
          <a:bodyPr/>
          <a:lstStyle/>
          <a:p>
            <a:fld id="{4ADAD551-6F1E-427A-A6B0-7CD266046EDF}" type="datetime1">
              <a:rPr lang="en-US" smtClean="0"/>
              <a:t>7/16/2018</a:t>
            </a:fld>
            <a:endParaRPr lang="en-US"/>
          </a:p>
        </p:txBody>
      </p:sp>
      <p:sp>
        <p:nvSpPr>
          <p:cNvPr id="8" name="Footer Placeholder 7">
            <a:extLst>
              <a:ext uri="{FF2B5EF4-FFF2-40B4-BE49-F238E27FC236}">
                <a16:creationId xmlns:a16="http://schemas.microsoft.com/office/drawing/2014/main" id="{CE048998-DB97-4394-AD28-70F412F254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9570B6-E0B8-468E-8DAC-F4863C062A3E}"/>
              </a:ext>
            </a:extLst>
          </p:cNvPr>
          <p:cNvSpPr>
            <a:spLocks noGrp="1"/>
          </p:cNvSpPr>
          <p:nvPr>
            <p:ph type="sldNum" sz="quarter" idx="12"/>
          </p:nvPr>
        </p:nvSpPr>
        <p:spPr/>
        <p:txBody>
          <a:bodyPr/>
          <a:lstStyle/>
          <a:p>
            <a:fld id="{6DDD8EDC-D146-40AF-98BE-C458D57F4A8E}" type="slidenum">
              <a:rPr lang="en-US" smtClean="0"/>
              <a:t>‹#›</a:t>
            </a:fld>
            <a:endParaRPr lang="en-US"/>
          </a:p>
        </p:txBody>
      </p:sp>
    </p:spTree>
    <p:extLst>
      <p:ext uri="{BB962C8B-B14F-4D97-AF65-F5344CB8AC3E}">
        <p14:creationId xmlns:p14="http://schemas.microsoft.com/office/powerpoint/2010/main" val="3701787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EC610-0D8D-4F84-9D3C-38A2DFA6F4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4C18F6-9F0B-47E3-A6EB-4CD5CE658588}"/>
              </a:ext>
            </a:extLst>
          </p:cNvPr>
          <p:cNvSpPr>
            <a:spLocks noGrp="1"/>
          </p:cNvSpPr>
          <p:nvPr>
            <p:ph type="dt" sz="half" idx="10"/>
          </p:nvPr>
        </p:nvSpPr>
        <p:spPr/>
        <p:txBody>
          <a:bodyPr/>
          <a:lstStyle/>
          <a:p>
            <a:fld id="{ACDCCE7C-243B-4162-89AB-0D4B3C2A85F1}" type="datetime1">
              <a:rPr lang="en-US" smtClean="0"/>
              <a:t>7/16/2018</a:t>
            </a:fld>
            <a:endParaRPr lang="en-US"/>
          </a:p>
        </p:txBody>
      </p:sp>
      <p:sp>
        <p:nvSpPr>
          <p:cNvPr id="4" name="Footer Placeholder 3">
            <a:extLst>
              <a:ext uri="{FF2B5EF4-FFF2-40B4-BE49-F238E27FC236}">
                <a16:creationId xmlns:a16="http://schemas.microsoft.com/office/drawing/2014/main" id="{C5A0DCE9-94F3-4621-B9E4-66815C2D92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566C49-5E09-47B6-8580-D9879CD91A90}"/>
              </a:ext>
            </a:extLst>
          </p:cNvPr>
          <p:cNvSpPr>
            <a:spLocks noGrp="1"/>
          </p:cNvSpPr>
          <p:nvPr>
            <p:ph type="sldNum" sz="quarter" idx="12"/>
          </p:nvPr>
        </p:nvSpPr>
        <p:spPr/>
        <p:txBody>
          <a:bodyPr/>
          <a:lstStyle/>
          <a:p>
            <a:fld id="{6DDD8EDC-D146-40AF-98BE-C458D57F4A8E}" type="slidenum">
              <a:rPr lang="en-US" smtClean="0"/>
              <a:t>‹#›</a:t>
            </a:fld>
            <a:endParaRPr lang="en-US"/>
          </a:p>
        </p:txBody>
      </p:sp>
    </p:spTree>
    <p:extLst>
      <p:ext uri="{BB962C8B-B14F-4D97-AF65-F5344CB8AC3E}">
        <p14:creationId xmlns:p14="http://schemas.microsoft.com/office/powerpoint/2010/main" val="32858113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6ECB7D-CA75-4A6E-A7E8-4E92587B67C5}"/>
              </a:ext>
            </a:extLst>
          </p:cNvPr>
          <p:cNvSpPr>
            <a:spLocks noGrp="1"/>
          </p:cNvSpPr>
          <p:nvPr>
            <p:ph type="dt" sz="half" idx="10"/>
          </p:nvPr>
        </p:nvSpPr>
        <p:spPr/>
        <p:txBody>
          <a:bodyPr/>
          <a:lstStyle/>
          <a:p>
            <a:fld id="{9DB07A18-7165-4D75-9275-097786797041}" type="datetime1">
              <a:rPr lang="en-US" smtClean="0"/>
              <a:t>7/16/2018</a:t>
            </a:fld>
            <a:endParaRPr lang="en-US"/>
          </a:p>
        </p:txBody>
      </p:sp>
      <p:sp>
        <p:nvSpPr>
          <p:cNvPr id="3" name="Footer Placeholder 2">
            <a:extLst>
              <a:ext uri="{FF2B5EF4-FFF2-40B4-BE49-F238E27FC236}">
                <a16:creationId xmlns:a16="http://schemas.microsoft.com/office/drawing/2014/main" id="{C9D314C6-CA8C-4997-8691-AD03DE92A9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0FAE2FF-236E-4F14-BA00-2FBF0E290A11}"/>
              </a:ext>
            </a:extLst>
          </p:cNvPr>
          <p:cNvSpPr>
            <a:spLocks noGrp="1"/>
          </p:cNvSpPr>
          <p:nvPr>
            <p:ph type="sldNum" sz="quarter" idx="12"/>
          </p:nvPr>
        </p:nvSpPr>
        <p:spPr/>
        <p:txBody>
          <a:bodyPr/>
          <a:lstStyle/>
          <a:p>
            <a:fld id="{6DDD8EDC-D146-40AF-98BE-C458D57F4A8E}" type="slidenum">
              <a:rPr lang="en-US" smtClean="0"/>
              <a:t>‹#›</a:t>
            </a:fld>
            <a:endParaRPr lang="en-US"/>
          </a:p>
        </p:txBody>
      </p:sp>
    </p:spTree>
    <p:extLst>
      <p:ext uri="{BB962C8B-B14F-4D97-AF65-F5344CB8AC3E}">
        <p14:creationId xmlns:p14="http://schemas.microsoft.com/office/powerpoint/2010/main" val="30745591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C7FB6-817F-4818-BD1F-6EE8A84547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0B06A2-B61C-48F5-A1C6-0B87A8E068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8B23F7-E7C0-4DAB-B5F9-AD3092EC43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9021F8-301C-46B3-8C14-319752E00309}"/>
              </a:ext>
            </a:extLst>
          </p:cNvPr>
          <p:cNvSpPr>
            <a:spLocks noGrp="1"/>
          </p:cNvSpPr>
          <p:nvPr>
            <p:ph type="dt" sz="half" idx="10"/>
          </p:nvPr>
        </p:nvSpPr>
        <p:spPr/>
        <p:txBody>
          <a:bodyPr/>
          <a:lstStyle/>
          <a:p>
            <a:fld id="{9E071838-E99A-4A4A-8185-EE320709DB55}" type="datetime1">
              <a:rPr lang="en-US" smtClean="0"/>
              <a:t>7/16/2018</a:t>
            </a:fld>
            <a:endParaRPr lang="en-US"/>
          </a:p>
        </p:txBody>
      </p:sp>
      <p:sp>
        <p:nvSpPr>
          <p:cNvPr id="6" name="Footer Placeholder 5">
            <a:extLst>
              <a:ext uri="{FF2B5EF4-FFF2-40B4-BE49-F238E27FC236}">
                <a16:creationId xmlns:a16="http://schemas.microsoft.com/office/drawing/2014/main" id="{D53D9812-6BB5-49AC-8799-8F4C0771BA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BD36E0-A6A4-426E-80C1-498DFD65F8F9}"/>
              </a:ext>
            </a:extLst>
          </p:cNvPr>
          <p:cNvSpPr>
            <a:spLocks noGrp="1"/>
          </p:cNvSpPr>
          <p:nvPr>
            <p:ph type="sldNum" sz="quarter" idx="12"/>
          </p:nvPr>
        </p:nvSpPr>
        <p:spPr/>
        <p:txBody>
          <a:bodyPr/>
          <a:lstStyle/>
          <a:p>
            <a:fld id="{6DDD8EDC-D146-40AF-98BE-C458D57F4A8E}" type="slidenum">
              <a:rPr lang="en-US" smtClean="0"/>
              <a:t>‹#›</a:t>
            </a:fld>
            <a:endParaRPr lang="en-US"/>
          </a:p>
        </p:txBody>
      </p:sp>
    </p:spTree>
    <p:extLst>
      <p:ext uri="{BB962C8B-B14F-4D97-AF65-F5344CB8AC3E}">
        <p14:creationId xmlns:p14="http://schemas.microsoft.com/office/powerpoint/2010/main" val="9285937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267FF-FF43-4934-9D78-6F041456F5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F25A57-BC4A-468E-AA3A-E1B6E2623C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F19114-267C-4500-B740-B2DCBC4D69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2A56D-30ED-4474-B98E-201BD5153339}"/>
              </a:ext>
            </a:extLst>
          </p:cNvPr>
          <p:cNvSpPr>
            <a:spLocks noGrp="1"/>
          </p:cNvSpPr>
          <p:nvPr>
            <p:ph type="dt" sz="half" idx="10"/>
          </p:nvPr>
        </p:nvSpPr>
        <p:spPr/>
        <p:txBody>
          <a:bodyPr/>
          <a:lstStyle/>
          <a:p>
            <a:fld id="{12B2B9BD-1905-4A85-951F-46382B6D7E44}" type="datetime1">
              <a:rPr lang="en-US" smtClean="0"/>
              <a:t>7/16/2018</a:t>
            </a:fld>
            <a:endParaRPr lang="en-US"/>
          </a:p>
        </p:txBody>
      </p:sp>
      <p:sp>
        <p:nvSpPr>
          <p:cNvPr id="6" name="Footer Placeholder 5">
            <a:extLst>
              <a:ext uri="{FF2B5EF4-FFF2-40B4-BE49-F238E27FC236}">
                <a16:creationId xmlns:a16="http://schemas.microsoft.com/office/drawing/2014/main" id="{EF4339CB-ED5F-4438-8924-4693B7C208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CDDBB0-FB19-4C70-BFF3-77C7A352516C}"/>
              </a:ext>
            </a:extLst>
          </p:cNvPr>
          <p:cNvSpPr>
            <a:spLocks noGrp="1"/>
          </p:cNvSpPr>
          <p:nvPr>
            <p:ph type="sldNum" sz="quarter" idx="12"/>
          </p:nvPr>
        </p:nvSpPr>
        <p:spPr/>
        <p:txBody>
          <a:bodyPr/>
          <a:lstStyle/>
          <a:p>
            <a:fld id="{6DDD8EDC-D146-40AF-98BE-C458D57F4A8E}" type="slidenum">
              <a:rPr lang="en-US" smtClean="0"/>
              <a:t>‹#›</a:t>
            </a:fld>
            <a:endParaRPr lang="en-US"/>
          </a:p>
        </p:txBody>
      </p:sp>
    </p:spTree>
    <p:extLst>
      <p:ext uri="{BB962C8B-B14F-4D97-AF65-F5344CB8AC3E}">
        <p14:creationId xmlns:p14="http://schemas.microsoft.com/office/powerpoint/2010/main" val="125155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0ACF35-0DFE-470D-9E9E-63ED087FB8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F2C976-E7F2-480A-9F2B-A7462209CB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CA95E1-9D97-4189-8E13-C58C69302B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C33997-027C-48D2-AB56-334775BDB6AB}" type="datetime1">
              <a:rPr lang="en-US" smtClean="0"/>
              <a:t>7/16/2018</a:t>
            </a:fld>
            <a:endParaRPr lang="en-US"/>
          </a:p>
        </p:txBody>
      </p:sp>
      <p:sp>
        <p:nvSpPr>
          <p:cNvPr id="5" name="Footer Placeholder 4">
            <a:extLst>
              <a:ext uri="{FF2B5EF4-FFF2-40B4-BE49-F238E27FC236}">
                <a16:creationId xmlns:a16="http://schemas.microsoft.com/office/drawing/2014/main" id="{A19AB8F9-AA79-41F3-B2A0-11C4B871AF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26277F1-2A80-4995-AA7B-1CAB4225C6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DD8EDC-D146-40AF-98BE-C458D57F4A8E}" type="slidenum">
              <a:rPr lang="en-US" smtClean="0"/>
              <a:t>‹#›</a:t>
            </a:fld>
            <a:endParaRPr lang="en-US"/>
          </a:p>
        </p:txBody>
      </p:sp>
    </p:spTree>
    <p:extLst>
      <p:ext uri="{BB962C8B-B14F-4D97-AF65-F5344CB8AC3E}">
        <p14:creationId xmlns:p14="http://schemas.microsoft.com/office/powerpoint/2010/main" val="2812202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E20D0BA-25E2-4441-903F-ED8CD798D05B}"/>
              </a:ext>
            </a:extLst>
          </p:cNvPr>
          <p:cNvPicPr>
            <a:picLocks noChangeAspect="1"/>
          </p:cNvPicPr>
          <p:nvPr/>
        </p:nvPicPr>
        <p:blipFill>
          <a:blip r:embed="rId2"/>
          <a:stretch>
            <a:fillRect/>
          </a:stretch>
        </p:blipFill>
        <p:spPr>
          <a:xfrm>
            <a:off x="7733402" y="1776278"/>
            <a:ext cx="2591025" cy="3499407"/>
          </a:xfrm>
          <a:prstGeom prst="rect">
            <a:avLst/>
          </a:prstGeom>
        </p:spPr>
      </p:pic>
      <p:sp>
        <p:nvSpPr>
          <p:cNvPr id="2" name="Slide Number Placeholder 1">
            <a:extLst>
              <a:ext uri="{FF2B5EF4-FFF2-40B4-BE49-F238E27FC236}">
                <a16:creationId xmlns:a16="http://schemas.microsoft.com/office/drawing/2014/main" id="{6FA6AB51-216B-42C6-9E1B-E94BD045FA2A}"/>
              </a:ext>
            </a:extLst>
          </p:cNvPr>
          <p:cNvSpPr>
            <a:spLocks noGrp="1"/>
          </p:cNvSpPr>
          <p:nvPr>
            <p:ph type="sldNum" sz="quarter" idx="12"/>
          </p:nvPr>
        </p:nvSpPr>
        <p:spPr/>
        <p:txBody>
          <a:bodyPr/>
          <a:lstStyle/>
          <a:p>
            <a:fld id="{6DDD8EDC-D146-40AF-98BE-C458D57F4A8E}" type="slidenum">
              <a:rPr lang="en-US" smtClean="0"/>
              <a:t>1</a:t>
            </a:fld>
            <a:endParaRPr lang="en-US"/>
          </a:p>
        </p:txBody>
      </p:sp>
      <p:sp>
        <p:nvSpPr>
          <p:cNvPr id="6" name="TextBox 5">
            <a:extLst>
              <a:ext uri="{FF2B5EF4-FFF2-40B4-BE49-F238E27FC236}">
                <a16:creationId xmlns:a16="http://schemas.microsoft.com/office/drawing/2014/main" id="{0292CBAB-8583-49BB-A535-1DE85BA1C796}"/>
              </a:ext>
            </a:extLst>
          </p:cNvPr>
          <p:cNvSpPr txBox="1"/>
          <p:nvPr/>
        </p:nvSpPr>
        <p:spPr>
          <a:xfrm>
            <a:off x="1867573" y="4643706"/>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sp>
        <p:nvSpPr>
          <p:cNvPr id="9" name="Title 1">
            <a:extLst>
              <a:ext uri="{FF2B5EF4-FFF2-40B4-BE49-F238E27FC236}">
                <a16:creationId xmlns:a16="http://schemas.microsoft.com/office/drawing/2014/main" id="{F7C2E0C6-1472-4742-9F09-CA58A190498D}"/>
              </a:ext>
            </a:extLst>
          </p:cNvPr>
          <p:cNvSpPr txBox="1">
            <a:spLocks/>
          </p:cNvSpPr>
          <p:nvPr/>
        </p:nvSpPr>
        <p:spPr>
          <a:xfrm>
            <a:off x="652848" y="1219195"/>
            <a:ext cx="6096000" cy="29515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900" dirty="0"/>
              <a:t>Open-Bottom Hot Air Balloon</a:t>
            </a:r>
            <a:br>
              <a:rPr lang="en-US" dirty="0"/>
            </a:br>
            <a:br>
              <a:rPr lang="en-US" dirty="0"/>
            </a:br>
            <a:r>
              <a:rPr lang="en-US" dirty="0">
                <a:solidFill>
                  <a:srgbClr val="0070C0"/>
                </a:solidFill>
              </a:rPr>
              <a:t>Suggested Experiments</a:t>
            </a:r>
            <a:endParaRPr lang="en-US" sz="4000" dirty="0">
              <a:solidFill>
                <a:srgbClr val="0070C0"/>
              </a:solidFill>
            </a:endParaRPr>
          </a:p>
        </p:txBody>
      </p:sp>
    </p:spTree>
    <p:extLst>
      <p:ext uri="{BB962C8B-B14F-4D97-AF65-F5344CB8AC3E}">
        <p14:creationId xmlns:p14="http://schemas.microsoft.com/office/powerpoint/2010/main" val="11487460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2097B-B0BE-450A-A9F1-8A55BBAB7357}"/>
              </a:ext>
            </a:extLst>
          </p:cNvPr>
          <p:cNvSpPr>
            <a:spLocks noGrp="1"/>
          </p:cNvSpPr>
          <p:nvPr>
            <p:ph type="title"/>
          </p:nvPr>
        </p:nvSpPr>
        <p:spPr>
          <a:xfrm>
            <a:off x="838200" y="365125"/>
            <a:ext cx="10515600" cy="757093"/>
          </a:xfrm>
        </p:spPr>
        <p:txBody>
          <a:bodyPr>
            <a:normAutofit/>
          </a:bodyPr>
          <a:lstStyle/>
          <a:p>
            <a:pPr algn="ctr"/>
            <a:r>
              <a:rPr lang="en-US" sz="3600" b="1" dirty="0">
                <a:solidFill>
                  <a:srgbClr val="FF0000"/>
                </a:solidFill>
              </a:rPr>
              <a:t>Exp. 2 - Free Lift as a function of Balloon Geometry</a:t>
            </a:r>
          </a:p>
        </p:txBody>
      </p:sp>
      <p:sp>
        <p:nvSpPr>
          <p:cNvPr id="4" name="Content Placeholder 2">
            <a:extLst>
              <a:ext uri="{FF2B5EF4-FFF2-40B4-BE49-F238E27FC236}">
                <a16:creationId xmlns:a16="http://schemas.microsoft.com/office/drawing/2014/main" id="{BACF48B6-BBC9-488F-BB77-6D5B5336E8FB}"/>
              </a:ext>
            </a:extLst>
          </p:cNvPr>
          <p:cNvSpPr>
            <a:spLocks noGrp="1"/>
          </p:cNvSpPr>
          <p:nvPr>
            <p:ph idx="1"/>
          </p:nvPr>
        </p:nvSpPr>
        <p:spPr>
          <a:xfrm>
            <a:off x="838200" y="1302327"/>
            <a:ext cx="10515600" cy="4874636"/>
          </a:xfrm>
        </p:spPr>
        <p:txBody>
          <a:bodyPr>
            <a:normAutofit/>
          </a:bodyPr>
          <a:lstStyle/>
          <a:p>
            <a:r>
              <a:rPr lang="en-US" dirty="0"/>
              <a:t>Approach</a:t>
            </a:r>
          </a:p>
          <a:p>
            <a:pPr marL="914400" lvl="1" indent="-457200">
              <a:buFont typeface="+mj-lt"/>
              <a:buAutoNum type="arabicPeriod"/>
            </a:pPr>
            <a:r>
              <a:rPr lang="en-US" dirty="0"/>
              <a:t>Build a balloon envelope (make it 1.5 – 2.0 m tall)</a:t>
            </a:r>
          </a:p>
          <a:p>
            <a:pPr marL="914400" lvl="1" indent="-457200">
              <a:buFont typeface="+mj-lt"/>
              <a:buAutoNum type="arabicPeriod"/>
            </a:pPr>
            <a:r>
              <a:rPr lang="en-US" dirty="0"/>
              <a:t>Heat the balloon for a set amount of time (or to a set temperature)</a:t>
            </a:r>
          </a:p>
          <a:p>
            <a:pPr marL="914400" lvl="1" indent="-457200">
              <a:buFont typeface="+mj-lt"/>
              <a:buAutoNum type="arabicPeriod"/>
            </a:pPr>
            <a:r>
              <a:rPr lang="en-US" dirty="0"/>
              <a:t>Add weights to the balloon until be becomes neutrally buoyant</a:t>
            </a:r>
          </a:p>
          <a:p>
            <a:pPr marL="914400" lvl="1" indent="-457200">
              <a:buFont typeface="+mj-lt"/>
              <a:buAutoNum type="arabicPeriod"/>
            </a:pPr>
            <a:r>
              <a:rPr lang="en-US" dirty="0"/>
              <a:t>Repeat this test 10 times…</a:t>
            </a:r>
          </a:p>
          <a:p>
            <a:pPr marL="914400" lvl="1" indent="-457200">
              <a:buFont typeface="+mj-lt"/>
              <a:buAutoNum type="arabicPeriod"/>
            </a:pPr>
            <a:r>
              <a:rPr lang="en-US" dirty="0"/>
              <a:t>Cut 0.5 m off the bottom of the balloon.  Repeat steps 2-4</a:t>
            </a:r>
          </a:p>
          <a:p>
            <a:pPr marL="914400" lvl="1" indent="-457200">
              <a:buFont typeface="+mj-lt"/>
              <a:buAutoNum type="arabicPeriod"/>
            </a:pPr>
            <a:r>
              <a:rPr lang="en-US" dirty="0"/>
              <a:t>Cut another 0.5 m off the bottom of the balloon.  Repeat steps 2-4</a:t>
            </a:r>
          </a:p>
          <a:p>
            <a:endParaRPr lang="en-US" dirty="0"/>
          </a:p>
          <a:p>
            <a:r>
              <a:rPr lang="en-US" dirty="0"/>
              <a:t>Data Analysis</a:t>
            </a:r>
          </a:p>
          <a:p>
            <a:pPr marL="914400" lvl="1" indent="-457200">
              <a:buFont typeface="Courier New" panose="02070309020205020404" pitchFamily="49" charset="0"/>
              <a:buChar char="o"/>
            </a:pPr>
            <a:r>
              <a:rPr lang="en-US" dirty="0"/>
              <a:t>Plot data to see if there are any predictable trends</a:t>
            </a:r>
          </a:p>
          <a:p>
            <a:pPr marL="457200" lvl="1" indent="0">
              <a:buNone/>
            </a:pPr>
            <a:endParaRPr lang="en-US" dirty="0"/>
          </a:p>
          <a:p>
            <a:pPr lvl="1"/>
            <a:endParaRPr lang="en-US" dirty="0"/>
          </a:p>
          <a:p>
            <a:endParaRPr lang="en-US" dirty="0"/>
          </a:p>
        </p:txBody>
      </p:sp>
      <p:sp>
        <p:nvSpPr>
          <p:cNvPr id="3" name="Slide Number Placeholder 2">
            <a:extLst>
              <a:ext uri="{FF2B5EF4-FFF2-40B4-BE49-F238E27FC236}">
                <a16:creationId xmlns:a16="http://schemas.microsoft.com/office/drawing/2014/main" id="{2A835CDD-AE59-4CD1-A704-D56F2F94358A}"/>
              </a:ext>
            </a:extLst>
          </p:cNvPr>
          <p:cNvSpPr>
            <a:spLocks noGrp="1"/>
          </p:cNvSpPr>
          <p:nvPr>
            <p:ph type="sldNum" sz="quarter" idx="12"/>
          </p:nvPr>
        </p:nvSpPr>
        <p:spPr/>
        <p:txBody>
          <a:bodyPr/>
          <a:lstStyle/>
          <a:p>
            <a:fld id="{6DDD8EDC-D146-40AF-98BE-C458D57F4A8E}" type="slidenum">
              <a:rPr lang="en-US" smtClean="0"/>
              <a:t>10</a:t>
            </a:fld>
            <a:endParaRPr lang="en-US"/>
          </a:p>
        </p:txBody>
      </p:sp>
    </p:spTree>
    <p:extLst>
      <p:ext uri="{BB962C8B-B14F-4D97-AF65-F5344CB8AC3E}">
        <p14:creationId xmlns:p14="http://schemas.microsoft.com/office/powerpoint/2010/main" val="26329197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5D7635-39C6-4CFE-A8DE-97B47C44FB6A}"/>
              </a:ext>
            </a:extLst>
          </p:cNvPr>
          <p:cNvSpPr>
            <a:spLocks noGrp="1"/>
          </p:cNvSpPr>
          <p:nvPr>
            <p:ph idx="1"/>
          </p:nvPr>
        </p:nvSpPr>
        <p:spPr>
          <a:xfrm>
            <a:off x="838200" y="1302327"/>
            <a:ext cx="10515600" cy="5190548"/>
          </a:xfrm>
        </p:spPr>
        <p:txBody>
          <a:bodyPr>
            <a:normAutofit/>
          </a:bodyPr>
          <a:lstStyle/>
          <a:p>
            <a:r>
              <a:rPr lang="en-US" dirty="0"/>
              <a:t>Drawing Conclusions</a:t>
            </a:r>
          </a:p>
          <a:p>
            <a:pPr marL="914400" lvl="1" indent="-457200">
              <a:buFont typeface="Courier New" panose="02070309020205020404" pitchFamily="49" charset="0"/>
              <a:buChar char="o"/>
            </a:pPr>
            <a:r>
              <a:rPr lang="en-US" dirty="0"/>
              <a:t>Did the free lift of the balloon change?</a:t>
            </a:r>
          </a:p>
          <a:p>
            <a:pPr marL="914400" lvl="1" indent="-457200">
              <a:buFont typeface="Courier New" panose="02070309020205020404" pitchFamily="49" charset="0"/>
              <a:buChar char="o"/>
            </a:pPr>
            <a:r>
              <a:rPr lang="en-US" dirty="0"/>
              <a:t>Did balloon mass come into play?</a:t>
            </a:r>
          </a:p>
          <a:p>
            <a:pPr marL="914400" lvl="1" indent="-457200">
              <a:buFont typeface="Courier New" panose="02070309020205020404" pitchFamily="49" charset="0"/>
              <a:buChar char="o"/>
            </a:pPr>
            <a:r>
              <a:rPr lang="en-US" dirty="0"/>
              <a:t>Explain why you think you got the results your did</a:t>
            </a:r>
          </a:p>
          <a:p>
            <a:pPr marL="914400" lvl="1" indent="-457200">
              <a:buFont typeface="Courier New" panose="02070309020205020404" pitchFamily="49" charset="0"/>
              <a:buChar char="o"/>
            </a:pPr>
            <a:r>
              <a:rPr lang="en-US" dirty="0"/>
              <a:t>What factors may have affected the results you observed?</a:t>
            </a:r>
          </a:p>
          <a:p>
            <a:pPr marL="914400" lvl="1" indent="-457200">
              <a:buFont typeface="Courier New" panose="02070309020205020404" pitchFamily="49" charset="0"/>
              <a:buChar char="o"/>
            </a:pPr>
            <a:r>
              <a:rPr lang="en-US" dirty="0"/>
              <a:t>Can you think of any way to expand the experiment to better understand the effects?</a:t>
            </a:r>
          </a:p>
          <a:p>
            <a:pPr lvl="1">
              <a:buFont typeface="Courier New" panose="02070309020205020404" pitchFamily="49" charset="0"/>
              <a:buChar char="o"/>
            </a:pPr>
            <a:endParaRPr lang="en-US" dirty="0"/>
          </a:p>
          <a:p>
            <a:pPr lvl="1">
              <a:buFont typeface="Courier New" panose="02070309020205020404" pitchFamily="49" charset="0"/>
              <a:buChar char="o"/>
            </a:pPr>
            <a:endParaRPr lang="en-US" dirty="0"/>
          </a:p>
          <a:p>
            <a:pPr marL="457200" lvl="1" indent="0">
              <a:buNone/>
            </a:pPr>
            <a:endParaRPr lang="en-US" dirty="0"/>
          </a:p>
          <a:p>
            <a:pPr lvl="1"/>
            <a:endParaRPr lang="en-US" dirty="0"/>
          </a:p>
          <a:p>
            <a:endParaRPr lang="en-US" dirty="0"/>
          </a:p>
        </p:txBody>
      </p:sp>
      <p:sp>
        <p:nvSpPr>
          <p:cNvPr id="6" name="Title 1">
            <a:extLst>
              <a:ext uri="{FF2B5EF4-FFF2-40B4-BE49-F238E27FC236}">
                <a16:creationId xmlns:a16="http://schemas.microsoft.com/office/drawing/2014/main" id="{994019E3-F18D-4347-8E41-8B376D7118B4}"/>
              </a:ext>
            </a:extLst>
          </p:cNvPr>
          <p:cNvSpPr>
            <a:spLocks noGrp="1"/>
          </p:cNvSpPr>
          <p:nvPr>
            <p:ph type="title"/>
          </p:nvPr>
        </p:nvSpPr>
        <p:spPr>
          <a:xfrm>
            <a:off x="838200" y="365125"/>
            <a:ext cx="10515600" cy="757093"/>
          </a:xfrm>
        </p:spPr>
        <p:txBody>
          <a:bodyPr>
            <a:normAutofit/>
          </a:bodyPr>
          <a:lstStyle/>
          <a:p>
            <a:pPr algn="ctr"/>
            <a:r>
              <a:rPr lang="en-US" sz="3600" b="1" dirty="0">
                <a:solidFill>
                  <a:srgbClr val="FF0000"/>
                </a:solidFill>
              </a:rPr>
              <a:t>Exp. 2 - Free Lift as a function of Balloon Geometry</a:t>
            </a:r>
          </a:p>
        </p:txBody>
      </p:sp>
      <p:sp>
        <p:nvSpPr>
          <p:cNvPr id="7" name="Slide Number Placeholder 6">
            <a:extLst>
              <a:ext uri="{FF2B5EF4-FFF2-40B4-BE49-F238E27FC236}">
                <a16:creationId xmlns:a16="http://schemas.microsoft.com/office/drawing/2014/main" id="{30C4EE8A-E432-4C18-A931-F273AF745029}"/>
              </a:ext>
            </a:extLst>
          </p:cNvPr>
          <p:cNvSpPr>
            <a:spLocks noGrp="1"/>
          </p:cNvSpPr>
          <p:nvPr>
            <p:ph type="sldNum" sz="quarter" idx="12"/>
          </p:nvPr>
        </p:nvSpPr>
        <p:spPr/>
        <p:txBody>
          <a:bodyPr/>
          <a:lstStyle/>
          <a:p>
            <a:fld id="{6DDD8EDC-D146-40AF-98BE-C458D57F4A8E}" type="slidenum">
              <a:rPr lang="en-US" smtClean="0"/>
              <a:t>11</a:t>
            </a:fld>
            <a:endParaRPr lang="en-US"/>
          </a:p>
        </p:txBody>
      </p:sp>
    </p:spTree>
    <p:extLst>
      <p:ext uri="{BB962C8B-B14F-4D97-AF65-F5344CB8AC3E}">
        <p14:creationId xmlns:p14="http://schemas.microsoft.com/office/powerpoint/2010/main" val="2971724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2097B-B0BE-450A-A9F1-8A55BBAB7357}"/>
              </a:ext>
            </a:extLst>
          </p:cNvPr>
          <p:cNvSpPr>
            <a:spLocks noGrp="1"/>
          </p:cNvSpPr>
          <p:nvPr>
            <p:ph type="title" idx="4294967295"/>
          </p:nvPr>
        </p:nvSpPr>
        <p:spPr>
          <a:xfrm>
            <a:off x="706582" y="337415"/>
            <a:ext cx="10515600" cy="1185863"/>
          </a:xfrm>
        </p:spPr>
        <p:txBody>
          <a:bodyPr>
            <a:normAutofit/>
          </a:bodyPr>
          <a:lstStyle/>
          <a:p>
            <a:pPr algn="ctr"/>
            <a:r>
              <a:rPr lang="en-US" sz="3600" b="1" dirty="0">
                <a:solidFill>
                  <a:srgbClr val="FF0000"/>
                </a:solidFill>
              </a:rPr>
              <a:t>Exp. 3 – Free Lift as a Function of External (ambient) Air Temperature</a:t>
            </a:r>
          </a:p>
        </p:txBody>
      </p:sp>
      <p:sp>
        <p:nvSpPr>
          <p:cNvPr id="4" name="Content Placeholder 2">
            <a:extLst>
              <a:ext uri="{FF2B5EF4-FFF2-40B4-BE49-F238E27FC236}">
                <a16:creationId xmlns:a16="http://schemas.microsoft.com/office/drawing/2014/main" id="{71251C6A-AC4C-48CD-8D44-72AC0A462029}"/>
              </a:ext>
            </a:extLst>
          </p:cNvPr>
          <p:cNvSpPr txBox="1">
            <a:spLocks/>
          </p:cNvSpPr>
          <p:nvPr/>
        </p:nvSpPr>
        <p:spPr>
          <a:xfrm>
            <a:off x="838200" y="1645949"/>
            <a:ext cx="10515600" cy="487463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Scientific Question</a:t>
            </a:r>
          </a:p>
          <a:p>
            <a:pPr marL="914400" lvl="1" indent="-457200">
              <a:buFont typeface="Courier New" panose="02070309020205020404" pitchFamily="49" charset="0"/>
              <a:buChar char="o"/>
            </a:pPr>
            <a:r>
              <a:rPr lang="en-US" dirty="0"/>
              <a:t>How does the ambient air temperature affect the free lift of an open-bottom hot air balloon? </a:t>
            </a:r>
          </a:p>
          <a:p>
            <a:endParaRPr lang="en-US" dirty="0"/>
          </a:p>
          <a:p>
            <a:r>
              <a:rPr lang="en-US" dirty="0"/>
              <a:t>Equipment and Materials</a:t>
            </a:r>
          </a:p>
          <a:p>
            <a:pPr marL="914400" lvl="1" indent="-457200">
              <a:buFont typeface="Courier New" panose="02070309020205020404" pitchFamily="49" charset="0"/>
              <a:buChar char="o"/>
            </a:pPr>
            <a:r>
              <a:rPr lang="en-US" dirty="0"/>
              <a:t>Light weight hot air balloon envelope</a:t>
            </a:r>
          </a:p>
          <a:p>
            <a:pPr marL="914400" lvl="1" indent="-457200">
              <a:buFont typeface="Courier New" panose="02070309020205020404" pitchFamily="49" charset="0"/>
              <a:buChar char="o"/>
            </a:pPr>
            <a:r>
              <a:rPr lang="en-US" dirty="0"/>
              <a:t>Heat gun apparatus</a:t>
            </a:r>
          </a:p>
          <a:p>
            <a:pPr marL="914400" lvl="1" indent="-457200">
              <a:buFont typeface="Courier New" panose="02070309020205020404" pitchFamily="49" charset="0"/>
              <a:buChar char="o"/>
            </a:pPr>
            <a:r>
              <a:rPr lang="en-US" dirty="0"/>
              <a:t>Temperature measuring device that can be placed inside the balloon</a:t>
            </a:r>
          </a:p>
          <a:p>
            <a:pPr marL="914400" lvl="1" indent="-457200">
              <a:buFont typeface="Courier New" panose="02070309020205020404" pitchFamily="49" charset="0"/>
              <a:buChar char="o"/>
            </a:pPr>
            <a:r>
              <a:rPr lang="en-US" dirty="0"/>
              <a:t>Thermometer to measure the ambient air temperature</a:t>
            </a:r>
          </a:p>
          <a:p>
            <a:pPr marL="914400" lvl="1" indent="-457200">
              <a:buFont typeface="Courier New" panose="02070309020205020404" pitchFamily="49" charset="0"/>
              <a:buChar char="o"/>
            </a:pPr>
            <a:r>
              <a:rPr lang="en-US" dirty="0"/>
              <a:t>Test Weights (e.g. pennies)</a:t>
            </a:r>
          </a:p>
          <a:p>
            <a:pPr marL="457200" lvl="1" indent="0">
              <a:buFont typeface="Arial" panose="020B0604020202020204" pitchFamily="34" charset="0"/>
              <a:buNone/>
            </a:pPr>
            <a:endParaRPr lang="en-US" dirty="0"/>
          </a:p>
          <a:p>
            <a:pPr lvl="1"/>
            <a:endParaRPr lang="en-US" dirty="0"/>
          </a:p>
          <a:p>
            <a:endParaRPr lang="en-US" dirty="0"/>
          </a:p>
        </p:txBody>
      </p:sp>
      <p:sp>
        <p:nvSpPr>
          <p:cNvPr id="5" name="Slide Number Placeholder 4">
            <a:extLst>
              <a:ext uri="{FF2B5EF4-FFF2-40B4-BE49-F238E27FC236}">
                <a16:creationId xmlns:a16="http://schemas.microsoft.com/office/drawing/2014/main" id="{07AF207F-28CD-4A43-A322-1F42CD15956D}"/>
              </a:ext>
            </a:extLst>
          </p:cNvPr>
          <p:cNvSpPr>
            <a:spLocks noGrp="1"/>
          </p:cNvSpPr>
          <p:nvPr>
            <p:ph type="sldNum" sz="quarter" idx="12"/>
          </p:nvPr>
        </p:nvSpPr>
        <p:spPr/>
        <p:txBody>
          <a:bodyPr/>
          <a:lstStyle/>
          <a:p>
            <a:fld id="{6DDD8EDC-D146-40AF-98BE-C458D57F4A8E}" type="slidenum">
              <a:rPr lang="en-US" smtClean="0"/>
              <a:t>12</a:t>
            </a:fld>
            <a:endParaRPr lang="en-US"/>
          </a:p>
        </p:txBody>
      </p:sp>
    </p:spTree>
    <p:extLst>
      <p:ext uri="{BB962C8B-B14F-4D97-AF65-F5344CB8AC3E}">
        <p14:creationId xmlns:p14="http://schemas.microsoft.com/office/powerpoint/2010/main" val="13071525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2097B-B0BE-450A-A9F1-8A55BBAB7357}"/>
              </a:ext>
            </a:extLst>
          </p:cNvPr>
          <p:cNvSpPr>
            <a:spLocks noGrp="1"/>
          </p:cNvSpPr>
          <p:nvPr>
            <p:ph type="title" idx="4294967295"/>
          </p:nvPr>
        </p:nvSpPr>
        <p:spPr>
          <a:xfrm>
            <a:off x="706582" y="337415"/>
            <a:ext cx="10515600" cy="1185863"/>
          </a:xfrm>
        </p:spPr>
        <p:txBody>
          <a:bodyPr>
            <a:normAutofit/>
          </a:bodyPr>
          <a:lstStyle/>
          <a:p>
            <a:pPr algn="ctr"/>
            <a:r>
              <a:rPr lang="en-US" sz="3600" b="1" dirty="0">
                <a:solidFill>
                  <a:srgbClr val="FF0000"/>
                </a:solidFill>
              </a:rPr>
              <a:t>Exp. 3 – Free Lift as a Function of External (ambient) Air Temperature</a:t>
            </a:r>
          </a:p>
        </p:txBody>
      </p:sp>
      <p:sp>
        <p:nvSpPr>
          <p:cNvPr id="5" name="Content Placeholder 2">
            <a:extLst>
              <a:ext uri="{FF2B5EF4-FFF2-40B4-BE49-F238E27FC236}">
                <a16:creationId xmlns:a16="http://schemas.microsoft.com/office/drawing/2014/main" id="{2BB84309-F7DF-4708-9182-0F37D5D38745}"/>
              </a:ext>
            </a:extLst>
          </p:cNvPr>
          <p:cNvSpPr txBox="1">
            <a:spLocks/>
          </p:cNvSpPr>
          <p:nvPr/>
        </p:nvSpPr>
        <p:spPr>
          <a:xfrm>
            <a:off x="838200" y="1645949"/>
            <a:ext cx="10515600" cy="4874636"/>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Approach</a:t>
            </a:r>
          </a:p>
          <a:p>
            <a:pPr marL="914400" lvl="1" indent="-457200">
              <a:buFont typeface="+mj-lt"/>
              <a:buAutoNum type="arabicPeriod"/>
            </a:pPr>
            <a:r>
              <a:rPr lang="en-US" dirty="0"/>
              <a:t>Build a balloon envelope (make it 1.5 – 2.0 m tall)</a:t>
            </a:r>
          </a:p>
          <a:p>
            <a:pPr marL="914400" lvl="1" indent="-457200">
              <a:buFont typeface="+mj-lt"/>
              <a:buAutoNum type="arabicPeriod"/>
            </a:pPr>
            <a:r>
              <a:rPr lang="en-US" dirty="0"/>
              <a:t>Measure air temperature (Note: this experiment may take several months in order to obtain a range of ambient air temperatures)</a:t>
            </a:r>
          </a:p>
          <a:p>
            <a:pPr marL="914400" lvl="1" indent="-457200">
              <a:buFont typeface="+mj-lt"/>
              <a:buAutoNum type="arabicPeriod"/>
            </a:pPr>
            <a:r>
              <a:rPr lang="en-US" dirty="0"/>
              <a:t>Heat the balloon for a set amount of time (or to a set temperature)</a:t>
            </a:r>
          </a:p>
          <a:p>
            <a:pPr marL="914400" lvl="1" indent="-457200">
              <a:buFont typeface="+mj-lt"/>
              <a:buAutoNum type="arabicPeriod"/>
            </a:pPr>
            <a:r>
              <a:rPr lang="en-US" dirty="0"/>
              <a:t>Add weights to the balloon until be becomes neutrally buoyant</a:t>
            </a:r>
          </a:p>
          <a:p>
            <a:pPr marL="914400" lvl="1" indent="-457200">
              <a:buFont typeface="+mj-lt"/>
              <a:buAutoNum type="arabicPeriod"/>
            </a:pPr>
            <a:r>
              <a:rPr lang="en-US" dirty="0"/>
              <a:t>Repeat this test 10 times…</a:t>
            </a:r>
          </a:p>
          <a:p>
            <a:pPr marL="914400" lvl="1" indent="-457200">
              <a:buFont typeface="+mj-lt"/>
              <a:buAutoNum type="arabicPeriod"/>
            </a:pPr>
            <a:r>
              <a:rPr lang="en-US" dirty="0"/>
              <a:t>Conduct experiment at different ambient air temperatures</a:t>
            </a:r>
          </a:p>
          <a:p>
            <a:pPr marL="914400" lvl="1" indent="-457200">
              <a:buFont typeface="+mj-lt"/>
              <a:buAutoNum type="arabicPeriod"/>
            </a:pPr>
            <a:r>
              <a:rPr lang="en-US" dirty="0"/>
              <a:t>Repeat steps 2-5</a:t>
            </a:r>
          </a:p>
          <a:p>
            <a:endParaRPr lang="en-US" dirty="0"/>
          </a:p>
          <a:p>
            <a:r>
              <a:rPr lang="en-US" dirty="0"/>
              <a:t>Data Analysis</a:t>
            </a:r>
          </a:p>
          <a:p>
            <a:pPr marL="969963" lvl="1" indent="-512763">
              <a:buFont typeface="Courier New" panose="02070309020205020404" pitchFamily="49" charset="0"/>
              <a:buChar char="o"/>
            </a:pPr>
            <a:r>
              <a:rPr lang="en-US" dirty="0"/>
              <a:t>Plot data to see if there are any predictable trends</a:t>
            </a:r>
          </a:p>
          <a:p>
            <a:pPr marL="457200" lvl="1" indent="0">
              <a:buFont typeface="Arial" panose="020B0604020202020204" pitchFamily="34" charset="0"/>
              <a:buNone/>
            </a:pPr>
            <a:endParaRPr lang="en-US" dirty="0"/>
          </a:p>
          <a:p>
            <a:pPr lvl="1"/>
            <a:endParaRPr lang="en-US" dirty="0"/>
          </a:p>
          <a:p>
            <a:endParaRPr lang="en-US" dirty="0"/>
          </a:p>
        </p:txBody>
      </p:sp>
      <p:sp>
        <p:nvSpPr>
          <p:cNvPr id="3" name="Slide Number Placeholder 2">
            <a:extLst>
              <a:ext uri="{FF2B5EF4-FFF2-40B4-BE49-F238E27FC236}">
                <a16:creationId xmlns:a16="http://schemas.microsoft.com/office/drawing/2014/main" id="{B095F4EB-1FF8-443A-BB7F-CF633FC704EB}"/>
              </a:ext>
            </a:extLst>
          </p:cNvPr>
          <p:cNvSpPr>
            <a:spLocks noGrp="1"/>
          </p:cNvSpPr>
          <p:nvPr>
            <p:ph type="sldNum" sz="quarter" idx="12"/>
          </p:nvPr>
        </p:nvSpPr>
        <p:spPr/>
        <p:txBody>
          <a:bodyPr/>
          <a:lstStyle/>
          <a:p>
            <a:fld id="{6DDD8EDC-D146-40AF-98BE-C458D57F4A8E}" type="slidenum">
              <a:rPr lang="en-US" smtClean="0"/>
              <a:t>13</a:t>
            </a:fld>
            <a:endParaRPr lang="en-US"/>
          </a:p>
        </p:txBody>
      </p:sp>
    </p:spTree>
    <p:extLst>
      <p:ext uri="{BB962C8B-B14F-4D97-AF65-F5344CB8AC3E}">
        <p14:creationId xmlns:p14="http://schemas.microsoft.com/office/powerpoint/2010/main" val="24002948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2097B-B0BE-450A-A9F1-8A55BBAB7357}"/>
              </a:ext>
            </a:extLst>
          </p:cNvPr>
          <p:cNvSpPr>
            <a:spLocks noGrp="1"/>
          </p:cNvSpPr>
          <p:nvPr>
            <p:ph type="title" idx="4294967295"/>
          </p:nvPr>
        </p:nvSpPr>
        <p:spPr>
          <a:xfrm>
            <a:off x="706582" y="337415"/>
            <a:ext cx="10515600" cy="1185863"/>
          </a:xfrm>
        </p:spPr>
        <p:txBody>
          <a:bodyPr>
            <a:normAutofit/>
          </a:bodyPr>
          <a:lstStyle/>
          <a:p>
            <a:pPr algn="ctr"/>
            <a:r>
              <a:rPr lang="en-US" sz="3600" b="1" dirty="0">
                <a:solidFill>
                  <a:srgbClr val="FF0000"/>
                </a:solidFill>
              </a:rPr>
              <a:t>Exp. 3 – Free Lift as a Function of External (ambient) Air Temperature</a:t>
            </a:r>
          </a:p>
        </p:txBody>
      </p:sp>
      <p:sp>
        <p:nvSpPr>
          <p:cNvPr id="3" name="Slide Number Placeholder 2">
            <a:extLst>
              <a:ext uri="{FF2B5EF4-FFF2-40B4-BE49-F238E27FC236}">
                <a16:creationId xmlns:a16="http://schemas.microsoft.com/office/drawing/2014/main" id="{B095F4EB-1FF8-443A-BB7F-CF633FC704EB}"/>
              </a:ext>
            </a:extLst>
          </p:cNvPr>
          <p:cNvSpPr>
            <a:spLocks noGrp="1"/>
          </p:cNvSpPr>
          <p:nvPr>
            <p:ph type="sldNum" sz="quarter" idx="12"/>
          </p:nvPr>
        </p:nvSpPr>
        <p:spPr/>
        <p:txBody>
          <a:bodyPr/>
          <a:lstStyle/>
          <a:p>
            <a:fld id="{6DDD8EDC-D146-40AF-98BE-C458D57F4A8E}" type="slidenum">
              <a:rPr lang="en-US" smtClean="0"/>
              <a:t>14</a:t>
            </a:fld>
            <a:endParaRPr lang="en-US"/>
          </a:p>
        </p:txBody>
      </p:sp>
      <p:sp>
        <p:nvSpPr>
          <p:cNvPr id="6" name="Content Placeholder 2">
            <a:extLst>
              <a:ext uri="{FF2B5EF4-FFF2-40B4-BE49-F238E27FC236}">
                <a16:creationId xmlns:a16="http://schemas.microsoft.com/office/drawing/2014/main" id="{86D85417-6F60-4F20-B42A-83E935BB0F52}"/>
              </a:ext>
            </a:extLst>
          </p:cNvPr>
          <p:cNvSpPr txBox="1">
            <a:spLocks/>
          </p:cNvSpPr>
          <p:nvPr/>
        </p:nvSpPr>
        <p:spPr>
          <a:xfrm>
            <a:off x="838200" y="1731817"/>
            <a:ext cx="10515600" cy="476105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Drawing Conclusions</a:t>
            </a:r>
          </a:p>
          <a:p>
            <a:pPr marL="969963" lvl="1" indent="-512763">
              <a:buFont typeface="Courier New" panose="02070309020205020404" pitchFamily="49" charset="0"/>
              <a:buChar char="o"/>
            </a:pPr>
            <a:r>
              <a:rPr lang="en-US" dirty="0"/>
              <a:t>Did the free lift of the balloon change?</a:t>
            </a:r>
          </a:p>
          <a:p>
            <a:pPr marL="969963" lvl="1" indent="-512763">
              <a:buFont typeface="Courier New" panose="02070309020205020404" pitchFamily="49" charset="0"/>
              <a:buChar char="o"/>
            </a:pPr>
            <a:r>
              <a:rPr lang="en-US" dirty="0"/>
              <a:t>Explain why you think you got the results your did</a:t>
            </a:r>
          </a:p>
          <a:p>
            <a:pPr marL="969963" lvl="1" indent="-512763">
              <a:buFont typeface="Courier New" panose="02070309020205020404" pitchFamily="49" charset="0"/>
              <a:buChar char="o"/>
            </a:pPr>
            <a:r>
              <a:rPr lang="en-US" dirty="0"/>
              <a:t>What factors may have affected the results you observed?</a:t>
            </a:r>
          </a:p>
          <a:p>
            <a:pPr marL="969963" lvl="1" indent="-512763">
              <a:buFont typeface="Courier New" panose="02070309020205020404" pitchFamily="49" charset="0"/>
              <a:buChar char="o"/>
            </a:pPr>
            <a:r>
              <a:rPr lang="en-US" dirty="0"/>
              <a:t>Can you think of any way to expand the experiment to better understand the effects?</a:t>
            </a:r>
          </a:p>
          <a:p>
            <a:pPr lvl="1">
              <a:buFont typeface="Courier New" panose="02070309020205020404" pitchFamily="49" charset="0"/>
              <a:buChar char="o"/>
            </a:pPr>
            <a:endParaRPr lang="en-US" dirty="0"/>
          </a:p>
          <a:p>
            <a:pPr marL="457200" lvl="1" indent="0">
              <a:buFont typeface="Arial" panose="020B0604020202020204" pitchFamily="34" charset="0"/>
              <a:buNone/>
            </a:pPr>
            <a:endParaRPr lang="en-US" dirty="0"/>
          </a:p>
          <a:p>
            <a:pPr lvl="1"/>
            <a:endParaRPr lang="en-US" dirty="0"/>
          </a:p>
          <a:p>
            <a:endParaRPr lang="en-US" dirty="0"/>
          </a:p>
        </p:txBody>
      </p:sp>
    </p:spTree>
    <p:extLst>
      <p:ext uri="{BB962C8B-B14F-4D97-AF65-F5344CB8AC3E}">
        <p14:creationId xmlns:p14="http://schemas.microsoft.com/office/powerpoint/2010/main" val="21624528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647F2-CDBE-4C5A-8F27-DB6F91E57BC1}"/>
              </a:ext>
            </a:extLst>
          </p:cNvPr>
          <p:cNvSpPr txBox="1"/>
          <p:nvPr/>
        </p:nvSpPr>
        <p:spPr>
          <a:xfrm>
            <a:off x="1697181" y="900546"/>
            <a:ext cx="8797637" cy="4308872"/>
          </a:xfrm>
          <a:prstGeom prst="rect">
            <a:avLst/>
          </a:prstGeom>
          <a:noFill/>
        </p:spPr>
        <p:txBody>
          <a:bodyPr wrap="square" rtlCol="0">
            <a:spAutoFit/>
          </a:bodyPr>
          <a:lstStyle/>
          <a:p>
            <a:r>
              <a:rPr lang="en-US" sz="3200" b="1" dirty="0">
                <a:solidFill>
                  <a:srgbClr val="FF0000"/>
                </a:solidFill>
              </a:rPr>
              <a:t>Precautionary Statement:</a:t>
            </a:r>
          </a:p>
          <a:p>
            <a:endParaRPr lang="en-US" sz="3200" dirty="0"/>
          </a:p>
          <a:p>
            <a:r>
              <a:rPr lang="en-US" sz="3200" dirty="0"/>
              <a:t>Hot air balloon experiments require a source of hot air and light weight materials that could be flammable.  Extreme care must be taken to prevent burns to the skin and/or ignition of the balloon material.</a:t>
            </a:r>
          </a:p>
          <a:p>
            <a:endParaRPr lang="en-US" sz="3200" dirty="0"/>
          </a:p>
          <a:p>
            <a:endParaRPr lang="en-US" dirty="0"/>
          </a:p>
        </p:txBody>
      </p:sp>
      <p:sp>
        <p:nvSpPr>
          <p:cNvPr id="3" name="Slide Number Placeholder 2">
            <a:extLst>
              <a:ext uri="{FF2B5EF4-FFF2-40B4-BE49-F238E27FC236}">
                <a16:creationId xmlns:a16="http://schemas.microsoft.com/office/drawing/2014/main" id="{E5CA74A3-BB95-450C-9851-570D842F8455}"/>
              </a:ext>
            </a:extLst>
          </p:cNvPr>
          <p:cNvSpPr>
            <a:spLocks noGrp="1"/>
          </p:cNvSpPr>
          <p:nvPr>
            <p:ph type="sldNum" sz="quarter" idx="12"/>
          </p:nvPr>
        </p:nvSpPr>
        <p:spPr/>
        <p:txBody>
          <a:bodyPr/>
          <a:lstStyle/>
          <a:p>
            <a:fld id="{6DDD8EDC-D146-40AF-98BE-C458D57F4A8E}" type="slidenum">
              <a:rPr lang="en-US" smtClean="0"/>
              <a:t>2</a:t>
            </a:fld>
            <a:endParaRPr lang="en-US"/>
          </a:p>
        </p:txBody>
      </p:sp>
    </p:spTree>
    <p:extLst>
      <p:ext uri="{BB962C8B-B14F-4D97-AF65-F5344CB8AC3E}">
        <p14:creationId xmlns:p14="http://schemas.microsoft.com/office/powerpoint/2010/main" val="3759284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6DB85C-1CA3-4497-BBCF-9548B95D2FBF}"/>
              </a:ext>
            </a:extLst>
          </p:cNvPr>
          <p:cNvSpPr>
            <a:spLocks noGrp="1"/>
          </p:cNvSpPr>
          <p:nvPr>
            <p:ph type="sldNum" sz="quarter" idx="12"/>
          </p:nvPr>
        </p:nvSpPr>
        <p:spPr/>
        <p:txBody>
          <a:bodyPr/>
          <a:lstStyle/>
          <a:p>
            <a:fld id="{6DDD8EDC-D146-40AF-98BE-C458D57F4A8E}" type="slidenum">
              <a:rPr lang="en-US" smtClean="0"/>
              <a:t>3</a:t>
            </a:fld>
            <a:endParaRPr lang="en-US"/>
          </a:p>
        </p:txBody>
      </p:sp>
      <p:sp>
        <p:nvSpPr>
          <p:cNvPr id="3" name="TextBox 2">
            <a:extLst>
              <a:ext uri="{FF2B5EF4-FFF2-40B4-BE49-F238E27FC236}">
                <a16:creationId xmlns:a16="http://schemas.microsoft.com/office/drawing/2014/main" id="{CDCE7E95-C8F2-44AB-AFD2-6D9E21A9C851}"/>
              </a:ext>
            </a:extLst>
          </p:cNvPr>
          <p:cNvSpPr txBox="1"/>
          <p:nvPr/>
        </p:nvSpPr>
        <p:spPr>
          <a:xfrm>
            <a:off x="1697181" y="900546"/>
            <a:ext cx="8797637" cy="3323987"/>
          </a:xfrm>
          <a:prstGeom prst="rect">
            <a:avLst/>
          </a:prstGeom>
          <a:noFill/>
        </p:spPr>
        <p:txBody>
          <a:bodyPr wrap="square" rtlCol="0">
            <a:spAutoFit/>
          </a:bodyPr>
          <a:lstStyle/>
          <a:p>
            <a:r>
              <a:rPr lang="en-US" sz="3200" b="1" dirty="0">
                <a:solidFill>
                  <a:srgbClr val="FF0000"/>
                </a:solidFill>
              </a:rPr>
              <a:t>Knowledge Base:</a:t>
            </a:r>
          </a:p>
          <a:p>
            <a:endParaRPr lang="en-US" sz="3200" dirty="0"/>
          </a:p>
          <a:p>
            <a:r>
              <a:rPr lang="en-US" sz="3200" dirty="0"/>
              <a:t>You will need to review the Hot Balloon Classroom Lesson and watch the Hot Air Balloon Video to obtain the basic knowledge needed to conduct these experiments. </a:t>
            </a:r>
          </a:p>
          <a:p>
            <a:endParaRPr lang="en-US" dirty="0"/>
          </a:p>
        </p:txBody>
      </p:sp>
    </p:spTree>
    <p:extLst>
      <p:ext uri="{BB962C8B-B14F-4D97-AF65-F5344CB8AC3E}">
        <p14:creationId xmlns:p14="http://schemas.microsoft.com/office/powerpoint/2010/main" val="31427513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6DB85C-1CA3-4497-BBCF-9548B95D2FBF}"/>
              </a:ext>
            </a:extLst>
          </p:cNvPr>
          <p:cNvSpPr>
            <a:spLocks noGrp="1"/>
          </p:cNvSpPr>
          <p:nvPr>
            <p:ph type="sldNum" sz="quarter" idx="12"/>
          </p:nvPr>
        </p:nvSpPr>
        <p:spPr/>
        <p:txBody>
          <a:bodyPr/>
          <a:lstStyle/>
          <a:p>
            <a:fld id="{6DDD8EDC-D146-40AF-98BE-C458D57F4A8E}" type="slidenum">
              <a:rPr lang="en-US" smtClean="0"/>
              <a:t>4</a:t>
            </a:fld>
            <a:endParaRPr lang="en-US"/>
          </a:p>
        </p:txBody>
      </p:sp>
      <p:sp>
        <p:nvSpPr>
          <p:cNvPr id="3" name="TextBox 2">
            <a:extLst>
              <a:ext uri="{FF2B5EF4-FFF2-40B4-BE49-F238E27FC236}">
                <a16:creationId xmlns:a16="http://schemas.microsoft.com/office/drawing/2014/main" id="{CDCE7E95-C8F2-44AB-AFD2-6D9E21A9C851}"/>
              </a:ext>
            </a:extLst>
          </p:cNvPr>
          <p:cNvSpPr txBox="1"/>
          <p:nvPr/>
        </p:nvSpPr>
        <p:spPr>
          <a:xfrm>
            <a:off x="1697181" y="900546"/>
            <a:ext cx="8797637" cy="4801314"/>
          </a:xfrm>
          <a:prstGeom prst="rect">
            <a:avLst/>
          </a:prstGeom>
          <a:noFill/>
        </p:spPr>
        <p:txBody>
          <a:bodyPr wrap="square" rtlCol="0">
            <a:spAutoFit/>
          </a:bodyPr>
          <a:lstStyle/>
          <a:p>
            <a:r>
              <a:rPr lang="en-US" sz="3200" b="1" dirty="0">
                <a:solidFill>
                  <a:srgbClr val="FF0000"/>
                </a:solidFill>
              </a:rPr>
              <a:t>Experiment Descriptions:</a:t>
            </a:r>
          </a:p>
          <a:p>
            <a:endParaRPr lang="en-US" sz="3200" dirty="0"/>
          </a:p>
          <a:p>
            <a:r>
              <a:rPr lang="en-US" sz="3200" dirty="0"/>
              <a:t>These suggested experiments are primarily intended to spark curiosity and stimulate ideas.  The information provided is not intended to be a comprehensive description experimental process – the details are left to the students in order to hone critical thinking skills.  </a:t>
            </a:r>
          </a:p>
          <a:p>
            <a:endParaRPr lang="en-US" sz="3200" dirty="0"/>
          </a:p>
          <a:p>
            <a:endParaRPr lang="en-US" dirty="0"/>
          </a:p>
        </p:txBody>
      </p:sp>
    </p:spTree>
    <p:extLst>
      <p:ext uri="{BB962C8B-B14F-4D97-AF65-F5344CB8AC3E}">
        <p14:creationId xmlns:p14="http://schemas.microsoft.com/office/powerpoint/2010/main" val="3177144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27A35-EFF0-4824-9241-95EB6B4397C9}"/>
              </a:ext>
            </a:extLst>
          </p:cNvPr>
          <p:cNvSpPr txBox="1">
            <a:spLocks/>
          </p:cNvSpPr>
          <p:nvPr/>
        </p:nvSpPr>
        <p:spPr>
          <a:xfrm>
            <a:off x="838200" y="365125"/>
            <a:ext cx="10515600" cy="75709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rgbClr val="FF0000"/>
                </a:solidFill>
              </a:rPr>
              <a:t>Controlling Variables </a:t>
            </a:r>
          </a:p>
        </p:txBody>
      </p:sp>
      <p:sp>
        <p:nvSpPr>
          <p:cNvPr id="4" name="TextBox 3">
            <a:extLst>
              <a:ext uri="{FF2B5EF4-FFF2-40B4-BE49-F238E27FC236}">
                <a16:creationId xmlns:a16="http://schemas.microsoft.com/office/drawing/2014/main" id="{3BEA3634-6EB6-4505-A955-D7220F5419F8}"/>
              </a:ext>
            </a:extLst>
          </p:cNvPr>
          <p:cNvSpPr txBox="1"/>
          <p:nvPr/>
        </p:nvSpPr>
        <p:spPr>
          <a:xfrm>
            <a:off x="1717965" y="3104851"/>
            <a:ext cx="9005455" cy="2831544"/>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US" sz="2800" dirty="0"/>
              <a:t>Effects of gas temperature should considered in each experiment</a:t>
            </a:r>
          </a:p>
          <a:p>
            <a:pPr marL="285750" indent="-285750">
              <a:spcBef>
                <a:spcPts val="1200"/>
              </a:spcBef>
              <a:buFont typeface="Arial" panose="020B0604020202020204" pitchFamily="34" charset="0"/>
              <a:buChar char="•"/>
            </a:pPr>
            <a:r>
              <a:rPr lang="en-US" sz="2800" dirty="0"/>
              <a:t>Balloon mass should be considered in each experiment</a:t>
            </a:r>
          </a:p>
          <a:p>
            <a:pPr marL="285750" indent="-285750">
              <a:spcBef>
                <a:spcPts val="1200"/>
              </a:spcBef>
              <a:buFont typeface="Arial" panose="020B0604020202020204" pitchFamily="34" charset="0"/>
              <a:buChar char="•"/>
            </a:pPr>
            <a:r>
              <a:rPr lang="en-US" sz="2800" dirty="0"/>
              <a:t>Ambient air temperature should be considered in each experiment</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B54F3D0E-DCF2-462B-8FCB-65B2D27764DD}"/>
              </a:ext>
            </a:extLst>
          </p:cNvPr>
          <p:cNvSpPr>
            <a:spLocks noGrp="1"/>
          </p:cNvSpPr>
          <p:nvPr>
            <p:ph type="sldNum" sz="quarter" idx="12"/>
          </p:nvPr>
        </p:nvSpPr>
        <p:spPr/>
        <p:txBody>
          <a:bodyPr/>
          <a:lstStyle/>
          <a:p>
            <a:fld id="{6DDD8EDC-D146-40AF-98BE-C458D57F4A8E}" type="slidenum">
              <a:rPr lang="en-US" smtClean="0"/>
              <a:t>5</a:t>
            </a:fld>
            <a:endParaRPr lang="en-US"/>
          </a:p>
        </p:txBody>
      </p:sp>
      <p:sp>
        <p:nvSpPr>
          <p:cNvPr id="6" name="TextBox 5">
            <a:extLst>
              <a:ext uri="{FF2B5EF4-FFF2-40B4-BE49-F238E27FC236}">
                <a16:creationId xmlns:a16="http://schemas.microsoft.com/office/drawing/2014/main" id="{7732E586-585D-439D-B3E2-1C9F3BD646EE}"/>
              </a:ext>
            </a:extLst>
          </p:cNvPr>
          <p:cNvSpPr txBox="1"/>
          <p:nvPr/>
        </p:nvSpPr>
        <p:spPr>
          <a:xfrm>
            <a:off x="838200" y="1043170"/>
            <a:ext cx="10072254" cy="1815882"/>
          </a:xfrm>
          <a:prstGeom prst="rect">
            <a:avLst/>
          </a:prstGeom>
          <a:noFill/>
        </p:spPr>
        <p:txBody>
          <a:bodyPr wrap="square" rtlCol="0">
            <a:spAutoFit/>
          </a:bodyPr>
          <a:lstStyle/>
          <a:p>
            <a:r>
              <a:rPr lang="en-US" sz="2800" dirty="0"/>
              <a:t>As usual, there are many factors that could influence the results of the experiments.  Students should think about variables as they design their experiments.  Examples of variables that may need to be considered are as follows:</a:t>
            </a:r>
          </a:p>
        </p:txBody>
      </p:sp>
    </p:spTree>
    <p:extLst>
      <p:ext uri="{BB962C8B-B14F-4D97-AF65-F5344CB8AC3E}">
        <p14:creationId xmlns:p14="http://schemas.microsoft.com/office/powerpoint/2010/main" val="17960145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2097B-B0BE-450A-A9F1-8A55BBAB7357}"/>
              </a:ext>
            </a:extLst>
          </p:cNvPr>
          <p:cNvSpPr>
            <a:spLocks noGrp="1"/>
          </p:cNvSpPr>
          <p:nvPr>
            <p:ph type="title"/>
          </p:nvPr>
        </p:nvSpPr>
        <p:spPr>
          <a:xfrm>
            <a:off x="838200" y="365125"/>
            <a:ext cx="10515600" cy="757093"/>
          </a:xfrm>
        </p:spPr>
        <p:txBody>
          <a:bodyPr>
            <a:normAutofit/>
          </a:bodyPr>
          <a:lstStyle/>
          <a:p>
            <a:pPr algn="ctr"/>
            <a:r>
              <a:rPr lang="en-US" sz="3600" b="1" dirty="0">
                <a:solidFill>
                  <a:srgbClr val="FF0000"/>
                </a:solidFill>
              </a:rPr>
              <a:t>Exp. 1 - Free Lift as a function of Air Temperature </a:t>
            </a:r>
          </a:p>
        </p:txBody>
      </p:sp>
      <p:sp>
        <p:nvSpPr>
          <p:cNvPr id="3" name="Content Placeholder 2">
            <a:extLst>
              <a:ext uri="{FF2B5EF4-FFF2-40B4-BE49-F238E27FC236}">
                <a16:creationId xmlns:a16="http://schemas.microsoft.com/office/drawing/2014/main" id="{095D7635-39C6-4CFE-A8DE-97B47C44FB6A}"/>
              </a:ext>
            </a:extLst>
          </p:cNvPr>
          <p:cNvSpPr>
            <a:spLocks noGrp="1"/>
          </p:cNvSpPr>
          <p:nvPr>
            <p:ph idx="1"/>
          </p:nvPr>
        </p:nvSpPr>
        <p:spPr>
          <a:xfrm>
            <a:off x="838200" y="1302327"/>
            <a:ext cx="10515600" cy="4874636"/>
          </a:xfrm>
        </p:spPr>
        <p:txBody>
          <a:bodyPr>
            <a:normAutofit/>
          </a:bodyPr>
          <a:lstStyle/>
          <a:p>
            <a:r>
              <a:rPr lang="en-US" dirty="0"/>
              <a:t>Scientific Question</a:t>
            </a:r>
          </a:p>
          <a:p>
            <a:pPr marL="914400" lvl="1" indent="-457200">
              <a:buFont typeface="Courier New" panose="02070309020205020404" pitchFamily="49" charset="0"/>
              <a:buChar char="o"/>
            </a:pPr>
            <a:r>
              <a:rPr lang="en-US" dirty="0"/>
              <a:t>How does the temperature of the air inside a hot air balloon affect the balloon’s free lift?</a:t>
            </a:r>
          </a:p>
          <a:p>
            <a:endParaRPr lang="en-US" dirty="0"/>
          </a:p>
          <a:p>
            <a:r>
              <a:rPr lang="en-US" dirty="0"/>
              <a:t>Equipment and Materials</a:t>
            </a:r>
          </a:p>
          <a:p>
            <a:pPr marL="914400" lvl="1" indent="-457200">
              <a:buFont typeface="Courier New" panose="02070309020205020404" pitchFamily="49" charset="0"/>
              <a:buChar char="o"/>
            </a:pPr>
            <a:r>
              <a:rPr lang="en-US" dirty="0"/>
              <a:t>Light weight hot air balloon envelope</a:t>
            </a:r>
          </a:p>
          <a:p>
            <a:pPr marL="914400" lvl="1" indent="-457200">
              <a:buFont typeface="Courier New" panose="02070309020205020404" pitchFamily="49" charset="0"/>
              <a:buChar char="o"/>
            </a:pPr>
            <a:r>
              <a:rPr lang="en-US" dirty="0"/>
              <a:t>Heat gun apparatus</a:t>
            </a:r>
          </a:p>
          <a:p>
            <a:pPr marL="914400" lvl="1" indent="-457200">
              <a:buFont typeface="Courier New" panose="02070309020205020404" pitchFamily="49" charset="0"/>
              <a:buChar char="o"/>
            </a:pPr>
            <a:r>
              <a:rPr lang="en-US" dirty="0"/>
              <a:t>Temperature measuring device that can be placed inside the balloon</a:t>
            </a:r>
          </a:p>
          <a:p>
            <a:pPr marL="914400" lvl="1" indent="-457200">
              <a:buFont typeface="Courier New" panose="02070309020205020404" pitchFamily="49" charset="0"/>
              <a:buChar char="o"/>
            </a:pPr>
            <a:r>
              <a:rPr lang="en-US" dirty="0"/>
              <a:t>Test Weights (e.g. pennies)</a:t>
            </a:r>
          </a:p>
          <a:p>
            <a:pPr lvl="1">
              <a:buFont typeface="Courier New" panose="02070309020205020404" pitchFamily="49" charset="0"/>
              <a:buChar char="o"/>
            </a:pPr>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0CEE664F-0282-401B-9FC9-C97E44AD8D0F}"/>
              </a:ext>
            </a:extLst>
          </p:cNvPr>
          <p:cNvSpPr>
            <a:spLocks noGrp="1"/>
          </p:cNvSpPr>
          <p:nvPr>
            <p:ph type="sldNum" sz="quarter" idx="12"/>
          </p:nvPr>
        </p:nvSpPr>
        <p:spPr/>
        <p:txBody>
          <a:bodyPr/>
          <a:lstStyle/>
          <a:p>
            <a:fld id="{6DDD8EDC-D146-40AF-98BE-C458D57F4A8E}" type="slidenum">
              <a:rPr lang="en-US" smtClean="0"/>
              <a:t>6</a:t>
            </a:fld>
            <a:endParaRPr lang="en-US"/>
          </a:p>
        </p:txBody>
      </p:sp>
    </p:spTree>
    <p:extLst>
      <p:ext uri="{BB962C8B-B14F-4D97-AF65-F5344CB8AC3E}">
        <p14:creationId xmlns:p14="http://schemas.microsoft.com/office/powerpoint/2010/main" val="18722207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2097B-B0BE-450A-A9F1-8A55BBAB7357}"/>
              </a:ext>
            </a:extLst>
          </p:cNvPr>
          <p:cNvSpPr>
            <a:spLocks noGrp="1"/>
          </p:cNvSpPr>
          <p:nvPr>
            <p:ph type="title"/>
          </p:nvPr>
        </p:nvSpPr>
        <p:spPr>
          <a:xfrm>
            <a:off x="838200" y="365125"/>
            <a:ext cx="10515600" cy="757093"/>
          </a:xfrm>
        </p:spPr>
        <p:txBody>
          <a:bodyPr>
            <a:normAutofit/>
          </a:bodyPr>
          <a:lstStyle/>
          <a:p>
            <a:pPr algn="ctr"/>
            <a:r>
              <a:rPr lang="en-US" sz="3600" b="1" dirty="0">
                <a:solidFill>
                  <a:srgbClr val="FF0000"/>
                </a:solidFill>
              </a:rPr>
              <a:t>Exp. 1 - Free Lift as a function of Air Temperature </a:t>
            </a:r>
          </a:p>
        </p:txBody>
      </p:sp>
      <p:sp>
        <p:nvSpPr>
          <p:cNvPr id="3" name="Content Placeholder 2">
            <a:extLst>
              <a:ext uri="{FF2B5EF4-FFF2-40B4-BE49-F238E27FC236}">
                <a16:creationId xmlns:a16="http://schemas.microsoft.com/office/drawing/2014/main" id="{095D7635-39C6-4CFE-A8DE-97B47C44FB6A}"/>
              </a:ext>
            </a:extLst>
          </p:cNvPr>
          <p:cNvSpPr>
            <a:spLocks noGrp="1"/>
          </p:cNvSpPr>
          <p:nvPr>
            <p:ph idx="1"/>
          </p:nvPr>
        </p:nvSpPr>
        <p:spPr>
          <a:xfrm>
            <a:off x="838200" y="1302327"/>
            <a:ext cx="10515600" cy="5190548"/>
          </a:xfrm>
        </p:spPr>
        <p:txBody>
          <a:bodyPr>
            <a:normAutofit fontScale="92500" lnSpcReduction="10000"/>
          </a:bodyPr>
          <a:lstStyle/>
          <a:p>
            <a:r>
              <a:rPr lang="en-US" dirty="0"/>
              <a:t>Approach</a:t>
            </a:r>
          </a:p>
          <a:p>
            <a:pPr marL="914400" lvl="1" indent="-457200">
              <a:buFont typeface="+mj-lt"/>
              <a:buAutoNum type="arabicPeriod"/>
            </a:pPr>
            <a:r>
              <a:rPr lang="en-US" dirty="0"/>
              <a:t>Build a balloon envelope</a:t>
            </a:r>
          </a:p>
          <a:p>
            <a:pPr marL="914400" lvl="1" indent="-457200">
              <a:buFont typeface="+mj-lt"/>
              <a:buAutoNum type="arabicPeriod"/>
            </a:pPr>
            <a:r>
              <a:rPr lang="en-US" dirty="0"/>
              <a:t>Begin heating air in the balloon until it begins to rise</a:t>
            </a:r>
          </a:p>
          <a:p>
            <a:pPr marL="914400" lvl="1" indent="-457200">
              <a:buFont typeface="+mj-lt"/>
              <a:buAutoNum type="arabicPeriod"/>
            </a:pPr>
            <a:r>
              <a:rPr lang="en-US" dirty="0"/>
              <a:t>Measure temperature inside the balloon</a:t>
            </a:r>
          </a:p>
          <a:p>
            <a:pPr marL="914400" lvl="1" indent="-457200">
              <a:buFont typeface="+mj-lt"/>
              <a:buAutoNum type="arabicPeriod"/>
            </a:pPr>
            <a:r>
              <a:rPr lang="en-US" dirty="0"/>
              <a:t>Add weights to the balloon until be becomes neutrally buoyant – measure air temperature</a:t>
            </a:r>
          </a:p>
          <a:p>
            <a:pPr marL="914400" lvl="1" indent="-457200">
              <a:buFont typeface="+mj-lt"/>
              <a:buAutoNum type="arabicPeriod"/>
            </a:pPr>
            <a:r>
              <a:rPr lang="en-US" dirty="0"/>
              <a:t>Continue to heat the air.  Add weights as required to achieve neutral buoyancy</a:t>
            </a:r>
          </a:p>
          <a:p>
            <a:pPr marL="914400" lvl="1" indent="-457200">
              <a:buFont typeface="+mj-lt"/>
              <a:buAutoNum type="arabicPeriod"/>
            </a:pPr>
            <a:r>
              <a:rPr lang="en-US" dirty="0"/>
              <a:t>Repeat steps 2 – 5 for 3 or 4 different gas temperatures</a:t>
            </a:r>
          </a:p>
          <a:p>
            <a:pPr marL="914400" lvl="1" indent="-457200">
              <a:buFont typeface="+mj-lt"/>
              <a:buAutoNum type="arabicPeriod"/>
            </a:pPr>
            <a:r>
              <a:rPr lang="en-US" dirty="0"/>
              <a:t>Repeat the experiment 5 – 10 times and average the results for each gas temperature</a:t>
            </a:r>
          </a:p>
          <a:p>
            <a:endParaRPr lang="en-US" dirty="0"/>
          </a:p>
          <a:p>
            <a:r>
              <a:rPr lang="en-US" dirty="0"/>
              <a:t>Data Analysis</a:t>
            </a:r>
          </a:p>
          <a:p>
            <a:pPr marL="914400" lvl="1" indent="-457200">
              <a:buFont typeface="Courier New" panose="02070309020205020404" pitchFamily="49" charset="0"/>
              <a:buChar char="o"/>
            </a:pPr>
            <a:r>
              <a:rPr lang="en-US" dirty="0"/>
              <a:t>Calculate the pressure at the top of the balloon for each temperature sample</a:t>
            </a:r>
          </a:p>
          <a:p>
            <a:pPr marL="914400" lvl="1" indent="-457200">
              <a:buFont typeface="Courier New" panose="02070309020205020404" pitchFamily="49" charset="0"/>
              <a:buChar char="o"/>
            </a:pPr>
            <a:r>
              <a:rPr lang="en-US" dirty="0"/>
              <a:t>Plot data to see if there are any predictable trends</a:t>
            </a:r>
          </a:p>
          <a:p>
            <a:pPr lvl="1">
              <a:buFont typeface="Courier New" panose="02070309020205020404" pitchFamily="49" charset="0"/>
              <a:buChar char="o"/>
            </a:pPr>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8D8C128B-3523-4D16-A88D-9337EDA75CBA}"/>
              </a:ext>
            </a:extLst>
          </p:cNvPr>
          <p:cNvSpPr>
            <a:spLocks noGrp="1"/>
          </p:cNvSpPr>
          <p:nvPr>
            <p:ph type="sldNum" sz="quarter" idx="12"/>
          </p:nvPr>
        </p:nvSpPr>
        <p:spPr/>
        <p:txBody>
          <a:bodyPr/>
          <a:lstStyle/>
          <a:p>
            <a:fld id="{6DDD8EDC-D146-40AF-98BE-C458D57F4A8E}" type="slidenum">
              <a:rPr lang="en-US" smtClean="0"/>
              <a:t>7</a:t>
            </a:fld>
            <a:endParaRPr lang="en-US"/>
          </a:p>
        </p:txBody>
      </p:sp>
    </p:spTree>
    <p:extLst>
      <p:ext uri="{BB962C8B-B14F-4D97-AF65-F5344CB8AC3E}">
        <p14:creationId xmlns:p14="http://schemas.microsoft.com/office/powerpoint/2010/main" val="33774054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2097B-B0BE-450A-A9F1-8A55BBAB7357}"/>
              </a:ext>
            </a:extLst>
          </p:cNvPr>
          <p:cNvSpPr>
            <a:spLocks noGrp="1"/>
          </p:cNvSpPr>
          <p:nvPr>
            <p:ph type="title"/>
          </p:nvPr>
        </p:nvSpPr>
        <p:spPr>
          <a:xfrm>
            <a:off x="838200" y="365125"/>
            <a:ext cx="10515600" cy="757093"/>
          </a:xfrm>
        </p:spPr>
        <p:txBody>
          <a:bodyPr>
            <a:normAutofit/>
          </a:bodyPr>
          <a:lstStyle/>
          <a:p>
            <a:pPr algn="ctr"/>
            <a:r>
              <a:rPr lang="en-US" sz="3600" b="1" dirty="0">
                <a:solidFill>
                  <a:srgbClr val="FF0000"/>
                </a:solidFill>
              </a:rPr>
              <a:t>Exp. 1 - Free Lift as a function of Air Temperature </a:t>
            </a:r>
          </a:p>
        </p:txBody>
      </p:sp>
      <p:sp>
        <p:nvSpPr>
          <p:cNvPr id="3" name="Content Placeholder 2">
            <a:extLst>
              <a:ext uri="{FF2B5EF4-FFF2-40B4-BE49-F238E27FC236}">
                <a16:creationId xmlns:a16="http://schemas.microsoft.com/office/drawing/2014/main" id="{095D7635-39C6-4CFE-A8DE-97B47C44FB6A}"/>
              </a:ext>
            </a:extLst>
          </p:cNvPr>
          <p:cNvSpPr>
            <a:spLocks noGrp="1"/>
          </p:cNvSpPr>
          <p:nvPr>
            <p:ph idx="1"/>
          </p:nvPr>
        </p:nvSpPr>
        <p:spPr>
          <a:xfrm>
            <a:off x="838200" y="1302327"/>
            <a:ext cx="10515600" cy="5190548"/>
          </a:xfrm>
        </p:spPr>
        <p:txBody>
          <a:bodyPr>
            <a:normAutofit/>
          </a:bodyPr>
          <a:lstStyle/>
          <a:p>
            <a:r>
              <a:rPr lang="en-US" dirty="0"/>
              <a:t>Drawing Conclusions</a:t>
            </a:r>
          </a:p>
          <a:p>
            <a:pPr marL="858838" lvl="1" indent="-401638">
              <a:buFont typeface="Courier New" panose="02070309020205020404" pitchFamily="49" charset="0"/>
              <a:buChar char="o"/>
            </a:pPr>
            <a:r>
              <a:rPr lang="en-US" dirty="0"/>
              <a:t>How does temperature affect the lift of the balloon?</a:t>
            </a:r>
          </a:p>
          <a:p>
            <a:pPr marL="858838" lvl="1" indent="-401638">
              <a:buFont typeface="Courier New" panose="02070309020205020404" pitchFamily="49" charset="0"/>
              <a:buChar char="o"/>
            </a:pPr>
            <a:r>
              <a:rPr lang="en-US" dirty="0"/>
              <a:t>Explain why you think you got the results your did.</a:t>
            </a:r>
          </a:p>
          <a:p>
            <a:pPr marL="858838" lvl="1" indent="-401638">
              <a:buFont typeface="Courier New" panose="02070309020205020404" pitchFamily="49" charset="0"/>
              <a:buChar char="o"/>
            </a:pPr>
            <a:r>
              <a:rPr lang="en-US" dirty="0"/>
              <a:t>What factors may have affected the results you observed?</a:t>
            </a:r>
          </a:p>
          <a:p>
            <a:pPr marL="858838" lvl="1" indent="-401638">
              <a:buFont typeface="Courier New" panose="02070309020205020404" pitchFamily="49" charset="0"/>
              <a:buChar char="o"/>
            </a:pPr>
            <a:r>
              <a:rPr lang="en-US" dirty="0"/>
              <a:t>Can you think of any way to expand the experiment to better understand the effects?</a:t>
            </a:r>
          </a:p>
          <a:p>
            <a:pPr lvl="1">
              <a:buFont typeface="Courier New" panose="02070309020205020404" pitchFamily="49" charset="0"/>
              <a:buChar char="o"/>
            </a:pPr>
            <a:endParaRPr lang="en-US" dirty="0"/>
          </a:p>
          <a:p>
            <a:pPr marL="457200" lvl="1" indent="0">
              <a:buNone/>
            </a:pPr>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5F6B9D93-A925-4964-A3A5-ABF9ACC9275B}"/>
              </a:ext>
            </a:extLst>
          </p:cNvPr>
          <p:cNvSpPr>
            <a:spLocks noGrp="1"/>
          </p:cNvSpPr>
          <p:nvPr>
            <p:ph type="sldNum" sz="quarter" idx="12"/>
          </p:nvPr>
        </p:nvSpPr>
        <p:spPr/>
        <p:txBody>
          <a:bodyPr/>
          <a:lstStyle/>
          <a:p>
            <a:fld id="{6DDD8EDC-D146-40AF-98BE-C458D57F4A8E}" type="slidenum">
              <a:rPr lang="en-US" smtClean="0"/>
              <a:t>8</a:t>
            </a:fld>
            <a:endParaRPr lang="en-US"/>
          </a:p>
        </p:txBody>
      </p:sp>
    </p:spTree>
    <p:extLst>
      <p:ext uri="{BB962C8B-B14F-4D97-AF65-F5344CB8AC3E}">
        <p14:creationId xmlns:p14="http://schemas.microsoft.com/office/powerpoint/2010/main" val="12339022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5D7635-39C6-4CFE-A8DE-97B47C44FB6A}"/>
              </a:ext>
            </a:extLst>
          </p:cNvPr>
          <p:cNvSpPr>
            <a:spLocks noGrp="1"/>
          </p:cNvSpPr>
          <p:nvPr>
            <p:ph idx="1"/>
          </p:nvPr>
        </p:nvSpPr>
        <p:spPr>
          <a:xfrm>
            <a:off x="838200" y="1302327"/>
            <a:ext cx="10515600" cy="4874636"/>
          </a:xfrm>
        </p:spPr>
        <p:txBody>
          <a:bodyPr>
            <a:normAutofit/>
          </a:bodyPr>
          <a:lstStyle/>
          <a:p>
            <a:r>
              <a:rPr lang="en-US" dirty="0"/>
              <a:t>Scientific Question</a:t>
            </a:r>
          </a:p>
          <a:p>
            <a:pPr marL="858838" lvl="1" indent="-401638">
              <a:buFont typeface="Courier New" panose="02070309020205020404" pitchFamily="49" charset="0"/>
              <a:buChar char="o"/>
            </a:pPr>
            <a:r>
              <a:rPr lang="en-US" dirty="0"/>
              <a:t>While holding the cross-sectional are constant, does the height of the balloon affect the free lift of the balloon?</a:t>
            </a:r>
          </a:p>
          <a:p>
            <a:endParaRPr lang="en-US" dirty="0"/>
          </a:p>
          <a:p>
            <a:r>
              <a:rPr lang="en-US" dirty="0"/>
              <a:t>Equipment and Materials</a:t>
            </a:r>
          </a:p>
          <a:p>
            <a:pPr marL="858838" lvl="1" indent="-401638">
              <a:buFont typeface="Courier New" panose="02070309020205020404" pitchFamily="49" charset="0"/>
              <a:buChar char="o"/>
            </a:pPr>
            <a:r>
              <a:rPr lang="en-US" dirty="0"/>
              <a:t>Light weight hot air balloon envelope</a:t>
            </a:r>
          </a:p>
          <a:p>
            <a:pPr marL="858838" lvl="1" indent="-401638">
              <a:buFont typeface="Courier New" panose="02070309020205020404" pitchFamily="49" charset="0"/>
              <a:buChar char="o"/>
            </a:pPr>
            <a:r>
              <a:rPr lang="en-US" dirty="0"/>
              <a:t>Heat gun apparatus</a:t>
            </a:r>
          </a:p>
          <a:p>
            <a:pPr marL="858838" lvl="1" indent="-401638">
              <a:buFont typeface="Courier New" panose="02070309020205020404" pitchFamily="49" charset="0"/>
              <a:buChar char="o"/>
            </a:pPr>
            <a:r>
              <a:rPr lang="en-US" dirty="0"/>
              <a:t>Temperature measuring device that can be placed inside the balloon</a:t>
            </a:r>
          </a:p>
          <a:p>
            <a:pPr marL="858838" lvl="1" indent="-401638">
              <a:buFont typeface="Courier New" panose="02070309020205020404" pitchFamily="49" charset="0"/>
              <a:buChar char="o"/>
            </a:pPr>
            <a:r>
              <a:rPr lang="en-US" dirty="0"/>
              <a:t>Test Weights (e.g. pennies)</a:t>
            </a:r>
          </a:p>
          <a:p>
            <a:pPr marL="457200" lvl="1" indent="0">
              <a:buNone/>
            </a:pPr>
            <a:endParaRPr lang="en-US" dirty="0"/>
          </a:p>
          <a:p>
            <a:pPr lvl="1"/>
            <a:endParaRPr lang="en-US" dirty="0"/>
          </a:p>
          <a:p>
            <a:endParaRPr lang="en-US" dirty="0"/>
          </a:p>
        </p:txBody>
      </p:sp>
      <p:sp>
        <p:nvSpPr>
          <p:cNvPr id="6" name="Title 1">
            <a:extLst>
              <a:ext uri="{FF2B5EF4-FFF2-40B4-BE49-F238E27FC236}">
                <a16:creationId xmlns:a16="http://schemas.microsoft.com/office/drawing/2014/main" id="{4DEA1846-98C3-4D0D-8F8F-650EA8E30E32}"/>
              </a:ext>
            </a:extLst>
          </p:cNvPr>
          <p:cNvSpPr>
            <a:spLocks noGrp="1"/>
          </p:cNvSpPr>
          <p:nvPr>
            <p:ph type="title"/>
          </p:nvPr>
        </p:nvSpPr>
        <p:spPr>
          <a:xfrm>
            <a:off x="838200" y="365125"/>
            <a:ext cx="10515600" cy="757093"/>
          </a:xfrm>
        </p:spPr>
        <p:txBody>
          <a:bodyPr>
            <a:normAutofit/>
          </a:bodyPr>
          <a:lstStyle/>
          <a:p>
            <a:pPr algn="ctr"/>
            <a:r>
              <a:rPr lang="en-US" sz="3600" b="1" dirty="0">
                <a:solidFill>
                  <a:srgbClr val="FF0000"/>
                </a:solidFill>
              </a:rPr>
              <a:t>Exp. 2 - Free Lift as a function of Balloon Geometry</a:t>
            </a:r>
          </a:p>
        </p:txBody>
      </p:sp>
      <p:sp>
        <p:nvSpPr>
          <p:cNvPr id="7" name="Slide Number Placeholder 6">
            <a:extLst>
              <a:ext uri="{FF2B5EF4-FFF2-40B4-BE49-F238E27FC236}">
                <a16:creationId xmlns:a16="http://schemas.microsoft.com/office/drawing/2014/main" id="{75049439-EDF0-44D4-8F82-A64B15014768}"/>
              </a:ext>
            </a:extLst>
          </p:cNvPr>
          <p:cNvSpPr>
            <a:spLocks noGrp="1"/>
          </p:cNvSpPr>
          <p:nvPr>
            <p:ph type="sldNum" sz="quarter" idx="12"/>
          </p:nvPr>
        </p:nvSpPr>
        <p:spPr/>
        <p:txBody>
          <a:bodyPr/>
          <a:lstStyle/>
          <a:p>
            <a:fld id="{6DDD8EDC-D146-40AF-98BE-C458D57F4A8E}" type="slidenum">
              <a:rPr lang="en-US" smtClean="0"/>
              <a:t>9</a:t>
            </a:fld>
            <a:endParaRPr lang="en-US"/>
          </a:p>
        </p:txBody>
      </p:sp>
    </p:spTree>
    <p:extLst>
      <p:ext uri="{BB962C8B-B14F-4D97-AF65-F5344CB8AC3E}">
        <p14:creationId xmlns:p14="http://schemas.microsoft.com/office/powerpoint/2010/main" val="23050481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917</Words>
  <Application>Microsoft Office PowerPoint</Application>
  <PresentationFormat>Widescreen</PresentationFormat>
  <Paragraphs>127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Courier New</vt:lpstr>
      <vt:lpstr>Office Theme</vt:lpstr>
      <vt:lpstr>PowerPoint Presentation</vt:lpstr>
      <vt:lpstr>PowerPoint Presentation</vt:lpstr>
      <vt:lpstr>PowerPoint Presentation</vt:lpstr>
      <vt:lpstr>PowerPoint Presentation</vt:lpstr>
      <vt:lpstr>PowerPoint Presentation</vt:lpstr>
      <vt:lpstr>Exp. 1 - Free Lift as a function of Air Temperature </vt:lpstr>
      <vt:lpstr>Exp. 1 - Free Lift as a function of Air Temperature </vt:lpstr>
      <vt:lpstr>Exp. 1 - Free Lift as a function of Air Temperature </vt:lpstr>
      <vt:lpstr>Exp. 2 - Free Lift as a function of Balloon Geometry</vt:lpstr>
      <vt:lpstr>Exp. 2 - Free Lift as a function of Balloon Geometry</vt:lpstr>
      <vt:lpstr>Exp. 2 - Free Lift as a function of Balloon Geometry</vt:lpstr>
      <vt:lpstr>Exp. 3 – Free Lift as a Function of External (ambient) Air Temperature</vt:lpstr>
      <vt:lpstr>Exp. 3 – Free Lift as a Function of External (ambient) Air Temperature</vt:lpstr>
      <vt:lpstr>Exp. 3 – Free Lift as a Function of External (ambient) Air Temperature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10</cp:revision>
  <dcterms:created xsi:type="dcterms:W3CDTF">2018-03-04T03:18:13Z</dcterms:created>
  <dcterms:modified xsi:type="dcterms:W3CDTF">2018-07-16T21:05:33Z</dcterms:modified>
</cp:coreProperties>
</file>